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0C3DD-7974-494C-BE86-4A8F2E987E94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BBAA1-43EA-4390-87BD-70E965486F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389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BBAA1-43EA-4390-87BD-70E965486F0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532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«Дождь в августе»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420888"/>
            <a:ext cx="7128792" cy="1971650"/>
          </a:xfrm>
        </p:spPr>
        <p:txBody>
          <a:bodyPr/>
          <a:lstStyle/>
          <a:p>
            <a:r>
              <a:rPr lang="ru-RU" dirty="0" err="1" smtClean="0"/>
              <a:t>Элегизм</a:t>
            </a:r>
            <a:r>
              <a:rPr lang="ru-RU" dirty="0" smtClean="0"/>
              <a:t>                                  в стихотворении И.А. Бродского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5301208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Выполнила ученица 10 «Г»  Давиденко Ольга</a:t>
            </a:r>
          </a:p>
          <a:p>
            <a:pPr algn="r"/>
            <a:r>
              <a:rPr lang="ru-RU" sz="2000" dirty="0" smtClean="0"/>
              <a:t>Руководитель: Колмакова Татьяна Владимировна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3374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4697" y="4738"/>
            <a:ext cx="9109303" cy="68532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530" y="4514629"/>
            <a:ext cx="6439799" cy="231489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51109"/>
            <a:ext cx="2672348" cy="41822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" y="4738"/>
            <a:ext cx="4898292" cy="447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43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712968" cy="64807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ru-RU" dirty="0" smtClean="0"/>
              <a:t>Икт - </a:t>
            </a:r>
            <a:r>
              <a:rPr lang="ru-RU" dirty="0"/>
              <a:t>ритмическое </a:t>
            </a:r>
            <a:r>
              <a:rPr lang="ru-RU" dirty="0" smtClean="0"/>
              <a:t>ударение, акцент</a:t>
            </a:r>
            <a:r>
              <a:rPr lang="ru-RU" dirty="0"/>
              <a:t> </a:t>
            </a:r>
            <a:r>
              <a:rPr lang="ru-RU" dirty="0" smtClean="0"/>
              <a:t>стиха.</a:t>
            </a:r>
          </a:p>
          <a:p>
            <a:endParaRPr lang="ru-RU" dirty="0" smtClean="0"/>
          </a:p>
          <a:p>
            <a:r>
              <a:rPr lang="ru-RU" dirty="0" smtClean="0"/>
              <a:t>Тоническое стихосложение </a:t>
            </a:r>
            <a:r>
              <a:rPr lang="ru-RU" dirty="0"/>
              <a:t>- система стихосложения, которая основана на чередовании ударных и неударных слогов. В ней регулируется главным образом число ударных слогов в стихотворной </a:t>
            </a:r>
            <a:r>
              <a:rPr lang="ru-RU" dirty="0" smtClean="0"/>
              <a:t>строке</a:t>
            </a:r>
          </a:p>
          <a:p>
            <a:endParaRPr lang="ru-RU" dirty="0" smtClean="0"/>
          </a:p>
          <a:p>
            <a:r>
              <a:rPr lang="ru-RU" dirty="0" err="1" smtClean="0"/>
              <a:t>Тактовик</a:t>
            </a:r>
            <a:r>
              <a:rPr lang="ru-RU" dirty="0" smtClean="0"/>
              <a:t> </a:t>
            </a:r>
            <a:r>
              <a:rPr lang="ru-RU" dirty="0"/>
              <a:t>- русский стихотворный тонический размер, с интервалом между ударениями (иктами) переменной величины — от одного до трёх </a:t>
            </a:r>
            <a:r>
              <a:rPr lang="ru-RU" dirty="0" smtClean="0"/>
              <a:t>слогов.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786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712968" cy="64807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ru-RU" dirty="0" smtClean="0"/>
              <a:t>Приглушенность красок.</a:t>
            </a:r>
          </a:p>
          <a:p>
            <a:r>
              <a:rPr lang="ru-RU" dirty="0" smtClean="0"/>
              <a:t>Статичность фотографии.</a:t>
            </a:r>
          </a:p>
          <a:p>
            <a:r>
              <a:rPr lang="ru-RU" dirty="0" smtClean="0"/>
              <a:t>Запечатленный сознанием, памятью лирического героя момент, где он с родителями, где они втроем. Ныне – он один.</a:t>
            </a:r>
            <a:endParaRPr lang="ru-RU" dirty="0"/>
          </a:p>
          <a:p>
            <a:r>
              <a:rPr lang="ru-RU" dirty="0" smtClean="0"/>
              <a:t>Лирический герой в </a:t>
            </a:r>
            <a:r>
              <a:rPr lang="ru-RU" dirty="0" err="1" smtClean="0"/>
              <a:t>элегизме</a:t>
            </a:r>
            <a:r>
              <a:rPr lang="ru-RU" dirty="0" smtClean="0"/>
              <a:t> глубоко переживает прошлое, любуясь этими минувшими мгновениями.</a:t>
            </a:r>
          </a:p>
          <a:p>
            <a:r>
              <a:rPr lang="ru-RU" dirty="0" smtClean="0"/>
              <a:t> Для него родной дом навсегда остался в прошлом.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536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" y="1"/>
            <a:ext cx="2928917" cy="4581127"/>
          </a:xfrm>
        </p:spPr>
      </p:pic>
      <p:sp>
        <p:nvSpPr>
          <p:cNvPr id="5" name="TextBox 4"/>
          <p:cNvSpPr txBox="1"/>
          <p:nvPr/>
        </p:nvSpPr>
        <p:spPr>
          <a:xfrm>
            <a:off x="3336" y="4581128"/>
            <a:ext cx="3419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На </a:t>
            </a:r>
            <a:r>
              <a:rPr lang="ru-RU" sz="2000" dirty="0" smtClean="0"/>
              <a:t>аэродроме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в </a:t>
            </a:r>
            <a:r>
              <a:rPr lang="ru-RU" sz="2000" dirty="0" smtClean="0"/>
              <a:t>Якутске.</a:t>
            </a:r>
          </a:p>
          <a:p>
            <a:r>
              <a:rPr lang="ru-RU" sz="2000" dirty="0" smtClean="0"/>
              <a:t>1959 </a:t>
            </a:r>
            <a:r>
              <a:rPr lang="ru-RU" sz="2000" dirty="0"/>
              <a:t>год.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7" y="0"/>
            <a:ext cx="4945810" cy="23147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01587" y="-1"/>
            <a:ext cx="16424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Batang" pitchFamily="18" charset="-127"/>
                <a:ea typeface="Batang" pitchFamily="18" charset="-127"/>
              </a:rPr>
              <a:t>Суд над Иосифом Бродским. 1964 год.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55777" y="2314723"/>
            <a:ext cx="65341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Судья. </a:t>
            </a:r>
            <a:r>
              <a:rPr lang="ru-RU" dirty="0" smtClean="0"/>
              <a:t>Гражданин </a:t>
            </a:r>
            <a:r>
              <a:rPr lang="ru-RU" dirty="0"/>
              <a:t>Бродский, с 1956 года вы переменили 13 мест работы. Вы работали на заводе год, потом полгода не работали. Летом были в геологической партии, а потом 4 месяца не работали... (перечисляет места работы и следовавшие затем перерывы). Объясните суду, почему вы в перерывах не работали и вели паразитический образ жизни?</a:t>
            </a:r>
          </a:p>
          <a:p>
            <a:r>
              <a:rPr lang="ru-RU" b="1" dirty="0"/>
              <a:t>Бродский. </a:t>
            </a:r>
            <a:r>
              <a:rPr lang="ru-RU" dirty="0"/>
              <a:t>Я в перерывах работал. Я занимался тем, чем занимаюсь и сейчас: я писал стихи.</a:t>
            </a:r>
          </a:p>
          <a:p>
            <a:r>
              <a:rPr lang="ru-RU" b="1" dirty="0"/>
              <a:t>Судья. </a:t>
            </a:r>
            <a:r>
              <a:rPr lang="ru-RU" dirty="0"/>
              <a:t>Значит, вы писали свои так называемые стихи? А что полезного в том, что вы часто меняли место работы?</a:t>
            </a:r>
          </a:p>
          <a:p>
            <a:r>
              <a:rPr lang="ru-RU" b="1" dirty="0"/>
              <a:t>Бродский.</a:t>
            </a:r>
            <a:r>
              <a:rPr lang="ru-RU" dirty="0"/>
              <a:t> Я начал работать с 15 лет. Мне все было интересно. Я менял работу потому, что хотел как можно больше знать о жизни и людях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94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4901184" cy="29900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5116697" y="188640"/>
            <a:ext cx="3995936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Изба и ее хозяйка - Таисия Ивановна </a:t>
            </a:r>
            <a:r>
              <a:rPr lang="ru-RU" dirty="0" err="1"/>
              <a:t>Пестерева</a:t>
            </a:r>
            <a:r>
              <a:rPr lang="ru-RU" dirty="0"/>
              <a:t>. </a:t>
            </a:r>
            <a:endParaRPr lang="ru-RU" dirty="0" smtClean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Здесь жил в ссылке один год и пять месяцев </a:t>
            </a:r>
            <a:br>
              <a:rPr lang="ru-RU" dirty="0"/>
            </a:br>
            <a:r>
              <a:rPr lang="ru-RU" dirty="0"/>
              <a:t>в деревне </a:t>
            </a:r>
            <a:r>
              <a:rPr lang="ru-RU" dirty="0" err="1"/>
              <a:t>Норинской</a:t>
            </a:r>
            <a:r>
              <a:rPr lang="ru-RU" dirty="0"/>
              <a:t> Архангельской области </a:t>
            </a:r>
            <a:br>
              <a:rPr lang="ru-RU" dirty="0"/>
            </a:br>
            <a:r>
              <a:rPr lang="ru-RU" dirty="0" smtClean="0"/>
              <a:t>Иосиф </a:t>
            </a:r>
            <a:r>
              <a:rPr lang="ru-RU" dirty="0"/>
              <a:t>Бродский</a:t>
            </a:r>
            <a:r>
              <a:rPr lang="ru-RU" dirty="0" smtClean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Фото Иосифа Бродского, 1965 год.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009118"/>
            <a:ext cx="4752528" cy="37366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5118896" y="4236681"/>
            <a:ext cx="345638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Бродский на полевых работах в ссылке.</a:t>
            </a:r>
          </a:p>
        </p:txBody>
      </p:sp>
    </p:spTree>
    <p:extLst>
      <p:ext uri="{BB962C8B-B14F-4D97-AF65-F5344CB8AC3E}">
        <p14:creationId xmlns:p14="http://schemas.microsoft.com/office/powerpoint/2010/main" val="224330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" y="20379"/>
            <a:ext cx="3435451" cy="4632757"/>
          </a:xfrm>
        </p:spPr>
      </p:pic>
      <p:sp>
        <p:nvSpPr>
          <p:cNvPr id="5" name="TextBox 4"/>
          <p:cNvSpPr txBox="1"/>
          <p:nvPr/>
        </p:nvSpPr>
        <p:spPr>
          <a:xfrm>
            <a:off x="3419872" y="0"/>
            <a:ext cx="245587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Последние часы перед отлетом.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Ленинград </a:t>
            </a:r>
            <a:r>
              <a:rPr lang="ru-RU" dirty="0"/>
              <a:t>4 июня 1972 года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750" y="1628800"/>
            <a:ext cx="3268250" cy="5229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9339" y="5078313"/>
            <a:ext cx="4248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Первый памятник Бродскому в Ленинграде - это памятник чемодану, на котором он сидит.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14401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Валерий Игоревич Тюпа: </a:t>
            </a:r>
            <a:r>
              <a:rPr lang="ru-RU" dirty="0"/>
              <a:t>«Модус художественности — это всеобъемлющая характеристика художественного целого, это тот или иной род целостности, </a:t>
            </a:r>
            <a:r>
              <a:rPr lang="ru-RU" b="1" i="1" dirty="0"/>
              <a:t>стратегия </a:t>
            </a:r>
            <a:r>
              <a:rPr lang="ru-RU" b="1" i="1" dirty="0" err="1"/>
              <a:t>оцельнения</a:t>
            </a:r>
            <a:r>
              <a:rPr lang="ru-RU" dirty="0" smtClean="0"/>
              <a:t>».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41648" y="1817440"/>
            <a:ext cx="8902352" cy="1227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Развертыванием «диады» (личность и противостоящий ей внешний мир) в уникальную художественную реальность рождается произведение искусства.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010579"/>
            <a:ext cx="5076056" cy="380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7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Элегический модус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Элегический модус акцентирует такой способ присутствия «я» в мире, который можно определить,  как «внутренняя обособленность частного бытия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Элегическое переживание – чувство грусти об ушедшем.</a:t>
            </a:r>
          </a:p>
          <a:p>
            <a:r>
              <a:rPr lang="ru-RU" dirty="0" smtClean="0"/>
              <a:t>Красота невозвратимого мгновения.</a:t>
            </a:r>
          </a:p>
          <a:p>
            <a:r>
              <a:rPr lang="ru-RU" dirty="0" err="1" smtClean="0"/>
              <a:t>Хронотоп</a:t>
            </a:r>
            <a:r>
              <a:rPr lang="ru-RU" dirty="0" smtClean="0"/>
              <a:t> дороги.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5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712968" cy="64807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" y="1242218"/>
            <a:ext cx="8229600" cy="4707062"/>
          </a:xfrm>
        </p:spPr>
        <p:txBody>
          <a:bodyPr>
            <a:normAutofit lnSpcReduction="10000"/>
          </a:bodyPr>
          <a:lstStyle/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Среди бела дня начинает стремглав смеркаться, и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кучевое пальто норовит обернуться шубой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с неземного плеча. Под напором дождя акация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становится слишком шумной.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Не иголка, не нитка, но нечто бесспорно швейное,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фирмы Зингер почти с примесью ржавой лейки,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слышится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этом стрекоте; и герань обнажает шейные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позвонки белошвейки.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54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180975"/>
            <a:ext cx="8742363" cy="650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Как семейно шуршанье дождя! как хорошо заштопаны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им прорехи в пейзаже изношенном, будь то выпас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или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междудеревье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околица, лужа – чтоб они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зренью не дали выпасть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из пространства. Дождь! двигатель близорукости,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летописец вне кельи, жадный до пищи постной,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испещряющий суглинок, точно перо без рукописи,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клинописью и оспой.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50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180975"/>
            <a:ext cx="8742363" cy="650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Повернуться спиной к окну и увидеть шинель с погонами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на коричневой вешалке, чернобурку на спинке кресла,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бахрому желтой скатерти, что, совладав с законами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тяготенья, воскресла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и накрыла обеденный стол, за которым втроем за ужином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мы сидим поздно вечером, и ты говоришь сонливым,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совершенно моим, но дальностью лет приглушенным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голосом: "Ну и ливень".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80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1128</TotalTime>
  <Words>530</Words>
  <Application>Microsoft Office PowerPoint</Application>
  <PresentationFormat>Экран (4:3)</PresentationFormat>
  <Paragraphs>75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Аптека</vt:lpstr>
      <vt:lpstr>Элегизм                                  в стихотворении И.А. Бродского</vt:lpstr>
      <vt:lpstr>Презентация PowerPoint</vt:lpstr>
      <vt:lpstr>Презентация PowerPoint</vt:lpstr>
      <vt:lpstr>Презентация PowerPoint</vt:lpstr>
      <vt:lpstr>Презентация PowerPoint</vt:lpstr>
      <vt:lpstr>Элегический модус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оли</dc:creator>
  <cp:lastModifiedBy>Удовиченко</cp:lastModifiedBy>
  <cp:revision>12</cp:revision>
  <dcterms:created xsi:type="dcterms:W3CDTF">2014-12-06T14:22:49Z</dcterms:created>
  <dcterms:modified xsi:type="dcterms:W3CDTF">2014-12-07T09:55:28Z</dcterms:modified>
</cp:coreProperties>
</file>