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8D458-7F5A-4C6D-8E42-F508B76BB551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A042F-5270-4B74-B9E5-2016405908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A042F-5270-4B74-B9E5-2016405908C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randomBar dir="vert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2204864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Эмоциональное восприятие книги мемуаристами в России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XVIII –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нач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XIX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вв.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84776" y="332656"/>
            <a:ext cx="3359224" cy="1440160"/>
          </a:xfrm>
        </p:spPr>
        <p:txBody>
          <a:bodyPr/>
          <a:lstStyle/>
          <a:p>
            <a:r>
              <a:rPr lang="ru-RU" dirty="0" smtClean="0"/>
              <a:t>Е.Р. Дашкова</a:t>
            </a:r>
            <a:endParaRPr lang="ru-RU" dirty="0"/>
          </a:p>
        </p:txBody>
      </p:sp>
      <p:pic>
        <p:nvPicPr>
          <p:cNvPr id="6" name="Содержимое 5" descr="E._Vorontsova-Dashkova_by_Dm._Levitsky_(1784,_Hillwood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636510"/>
            <a:ext cx="5184576" cy="6221490"/>
          </a:xfrm>
        </p:spPr>
      </p:pic>
      <p:sp>
        <p:nvSpPr>
          <p:cNvPr id="7" name="Прямоугольник 6"/>
          <p:cNvSpPr/>
          <p:nvPr/>
        </p:nvSpPr>
        <p:spPr>
          <a:xfrm>
            <a:off x="6372200" y="1772816"/>
            <a:ext cx="18646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(1743-1810)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11960" y="256490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400" dirty="0" smtClean="0"/>
              <a:t>подруга Екатерины II, директор РАН</a:t>
            </a:r>
            <a:endParaRPr lang="ru-RU" sz="2400" dirty="0"/>
          </a:p>
        </p:txBody>
      </p:sp>
    </p:spTree>
  </p:cSld>
  <p:clrMapOvr>
    <a:masterClrMapping/>
  </p:clrMapOvr>
  <p:transition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7467600" cy="487375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Книга – светоч души, зеркало тела; она наставляет в добродетели, помогает очиститься от грехов; книга – венец мудрецов, вожатый странствующих; она – друг семьи, утешитель в болезнях, помощник и советник правителям; книга – душистый сосуд красноречия, плодоносящий сад, луг, где произрастают яркие цветы; книга спешит к тебе, едва она понадобится, книга всегда готова помочь; скрытое и тайное она извлекает на свет; книга светит во тьме, утешает в несчастье, помогает быть умеренным, пользуясь счастьем</a:t>
            </a:r>
            <a:endParaRPr lang="ru-RU" dirty="0"/>
          </a:p>
        </p:txBody>
      </p:sp>
    </p:spTree>
  </p:cSld>
  <p:clrMapOvr>
    <a:masterClrMapping/>
  </p:clrMapOvr>
  <p:transition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564904"/>
            <a:ext cx="7467600" cy="1143000"/>
          </a:xfrm>
        </p:spPr>
        <p:txBody>
          <a:bodyPr/>
          <a:lstStyle/>
          <a:p>
            <a:r>
              <a:rPr lang="ru-RU" dirty="0" smtClean="0"/>
              <a:t>Спасибо за внимание.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3968" y="1600200"/>
            <a:ext cx="3640832" cy="46064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7890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Хорошая книга – точно беседа с умным человеком. Читатель получает от неё знание и обобщение действительности, способность понимать жизнь.</a:t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ru-RU" sz="36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                       Алексей Николаевич Толстой.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260649"/>
            <a:ext cx="8229600" cy="936104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60648"/>
            <a:ext cx="7467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Задача исследования: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043608" y="1984248"/>
            <a:ext cx="7467600" cy="487375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Проследить варианты восприятия книги на страницах мемуаров.</a:t>
            </a:r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Тема книги в исследованиях: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история книги и книжного дела;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реконструкция круга чтения в биографических исследованиях;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проблема влияния друг на друга книги и читателя;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книга в аспекте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ценностей дворянского сословия.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2420888"/>
            <a:ext cx="7467600" cy="4873752"/>
          </a:xfrm>
        </p:spPr>
        <p:txBody>
          <a:bodyPr/>
          <a:lstStyle/>
          <a:p>
            <a:r>
              <a:rPr lang="ru-RU" dirty="0" smtClean="0"/>
              <a:t>Мемуары были признаны в России в </a:t>
            </a:r>
            <a:r>
              <a:rPr lang="en-US" dirty="0" smtClean="0"/>
              <a:t>XVIII </a:t>
            </a:r>
            <a:r>
              <a:rPr lang="ru-RU" dirty="0" smtClean="0"/>
              <a:t>в.</a:t>
            </a:r>
          </a:p>
          <a:p>
            <a:r>
              <a:rPr lang="ru-RU" dirty="0" smtClean="0"/>
              <a:t>описывают картины быта, нравов, норм; жизнедеятельности определенных сословий.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03640" y="-243408"/>
            <a:ext cx="3240360" cy="1800200"/>
          </a:xfrm>
        </p:spPr>
        <p:txBody>
          <a:bodyPr/>
          <a:lstStyle/>
          <a:p>
            <a:r>
              <a:rPr lang="ru-RU" dirty="0" smtClean="0"/>
              <a:t>С.Н. Глинка</a:t>
            </a:r>
            <a:endParaRPr lang="ru-RU" dirty="0"/>
          </a:p>
        </p:txBody>
      </p:sp>
      <p:pic>
        <p:nvPicPr>
          <p:cNvPr id="4" name="Содержимое 3" descr="250px-Glinka,_Sergej_Nikolaevich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805872"/>
            <a:ext cx="4896544" cy="6052128"/>
          </a:xfrm>
        </p:spPr>
      </p:pic>
      <p:sp>
        <p:nvSpPr>
          <p:cNvPr id="5" name="Прямоугольник 4"/>
          <p:cNvSpPr/>
          <p:nvPr/>
        </p:nvSpPr>
        <p:spPr>
          <a:xfrm>
            <a:off x="5148064" y="2060848"/>
            <a:ext cx="3635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dirty="0" smtClean="0"/>
              <a:t>русский историк, писатель-деятель </a:t>
            </a:r>
            <a:r>
              <a:rPr lang="en-US" sz="2400" dirty="0" smtClean="0"/>
              <a:t>XIX</a:t>
            </a:r>
            <a:r>
              <a:rPr lang="ru-RU" sz="2400" dirty="0" smtClean="0"/>
              <a:t> в, старший брат Ф. Н. Глинки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516216" y="1628800"/>
            <a:ext cx="17524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/>
              <a:t>(1776—1847)</a:t>
            </a:r>
            <a:endParaRPr lang="ru-RU" sz="2000" dirty="0"/>
          </a:p>
        </p:txBody>
      </p:sp>
    </p:spTree>
  </p:cSld>
  <p:clrMapOvr>
    <a:masterClrMapping/>
  </p:clrMapOvr>
  <p:transition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088" y="-675456"/>
            <a:ext cx="4752528" cy="2592288"/>
          </a:xfrm>
        </p:spPr>
        <p:txBody>
          <a:bodyPr/>
          <a:lstStyle/>
          <a:p>
            <a:r>
              <a:rPr lang="ru-RU" dirty="0" smtClean="0"/>
              <a:t>М.П. Загряжский</a:t>
            </a:r>
            <a:endParaRPr lang="ru-RU" dirty="0"/>
          </a:p>
        </p:txBody>
      </p:sp>
      <p:pic>
        <p:nvPicPr>
          <p:cNvPr id="4" name="Содержимое 3" descr="prt_zagr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644164"/>
            <a:ext cx="5035748" cy="6213836"/>
          </a:xfrm>
        </p:spPr>
      </p:pic>
      <p:sp>
        <p:nvSpPr>
          <p:cNvPr id="5" name="Прямоугольник 4"/>
          <p:cNvSpPr/>
          <p:nvPr/>
        </p:nvSpPr>
        <p:spPr>
          <a:xfrm>
            <a:off x="4860032" y="2492896"/>
            <a:ext cx="3995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dirty="0" smtClean="0"/>
              <a:t>русский дворянин, помещик, офицер, участник турецкой и польской компаний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44208" y="1916832"/>
            <a:ext cx="18646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(1770-1836)</a:t>
            </a:r>
            <a:endParaRPr lang="ru-RU" sz="2400" dirty="0"/>
          </a:p>
        </p:txBody>
      </p:sp>
    </p:spTree>
  </p:cSld>
  <p:clrMapOvr>
    <a:masterClrMapping/>
  </p:clrMapOvr>
  <p:transition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24128" y="-2619672"/>
            <a:ext cx="6099448" cy="4176464"/>
          </a:xfrm>
        </p:spPr>
        <p:txBody>
          <a:bodyPr/>
          <a:lstStyle/>
          <a:p>
            <a:r>
              <a:rPr lang="ru-RU" dirty="0" smtClean="0"/>
              <a:t>Ф.Ф. </a:t>
            </a:r>
            <a:r>
              <a:rPr lang="ru-RU" dirty="0" err="1" smtClean="0"/>
              <a:t>Вигель</a:t>
            </a:r>
            <a:endParaRPr lang="ru-RU" dirty="0"/>
          </a:p>
        </p:txBody>
      </p:sp>
      <p:pic>
        <p:nvPicPr>
          <p:cNvPr id="9" name="Содержимое 8" descr="1298817120_22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617307"/>
            <a:ext cx="4680520" cy="6240694"/>
          </a:xfrm>
        </p:spPr>
      </p:pic>
      <p:sp>
        <p:nvSpPr>
          <p:cNvPr id="10" name="Прямоугольник 9"/>
          <p:cNvSpPr/>
          <p:nvPr/>
        </p:nvSpPr>
        <p:spPr>
          <a:xfrm>
            <a:off x="5436096" y="2204864"/>
            <a:ext cx="32038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> </a:t>
            </a:r>
            <a:r>
              <a:rPr lang="ru-RU" sz="2400" dirty="0" smtClean="0"/>
              <a:t>крупный чиновник, участник литературного общества "Арзамас"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156176" y="1628800"/>
            <a:ext cx="19287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 </a:t>
            </a:r>
            <a:r>
              <a:rPr lang="ru-RU" sz="2400" dirty="0" smtClean="0"/>
              <a:t>(1786-1856)</a:t>
            </a:r>
            <a:endParaRPr lang="ru-RU" sz="2400" dirty="0"/>
          </a:p>
        </p:txBody>
      </p:sp>
    </p:spTree>
  </p:cSld>
  <p:clrMapOvr>
    <a:masterClrMapping/>
  </p:clrMapOvr>
  <p:transition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56176" y="1124744"/>
            <a:ext cx="4139952" cy="648072"/>
          </a:xfrm>
        </p:spPr>
        <p:txBody>
          <a:bodyPr/>
          <a:lstStyle/>
          <a:p>
            <a:r>
              <a:rPr lang="ru-RU" dirty="0" smtClean="0"/>
              <a:t>Ф.В. </a:t>
            </a:r>
            <a:r>
              <a:rPr lang="ru-RU" dirty="0" err="1" smtClean="0"/>
              <a:t>Булгарин</a:t>
            </a:r>
            <a:endParaRPr lang="ru-RU" dirty="0"/>
          </a:p>
        </p:txBody>
      </p:sp>
      <p:pic>
        <p:nvPicPr>
          <p:cNvPr id="4" name="Содержимое 3" descr="Bulgarin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573666"/>
            <a:ext cx="5760640" cy="6284334"/>
          </a:xfrm>
        </p:spPr>
      </p:pic>
      <p:sp>
        <p:nvSpPr>
          <p:cNvPr id="5" name="Прямоугольник 4"/>
          <p:cNvSpPr/>
          <p:nvPr/>
        </p:nvSpPr>
        <p:spPr>
          <a:xfrm>
            <a:off x="5940152" y="2420888"/>
            <a:ext cx="2880320" cy="3168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dirty="0" smtClean="0"/>
              <a:t>офицер-кавалерист, участник наполеоновских войн, затем известный журналист и писатель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32240" y="1772816"/>
            <a:ext cx="18646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/>
              <a:t>(1789-1859)</a:t>
            </a:r>
            <a:endParaRPr lang="ru-RU" sz="2400" dirty="0"/>
          </a:p>
        </p:txBody>
      </p:sp>
    </p:spTree>
  </p:cSld>
  <p:clrMapOvr>
    <a:masterClrMapping/>
  </p:clrMapOvr>
  <p:transition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</TotalTime>
  <Words>271</Words>
  <Application>Microsoft Office PowerPoint</Application>
  <PresentationFormat>Экран (4:3)</PresentationFormat>
  <Paragraphs>33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Эмоциональное восприятие книги мемуаристами в России XVIII – нач. XIXвв.  </vt:lpstr>
      <vt:lpstr>Хорошая книга – точно беседа с умным человеком. Читатель получает от неё знание и обобщение действительности, способность понимать жизнь.                                        Алексей Николаевич Толстой. </vt:lpstr>
      <vt:lpstr>Задача исследования:</vt:lpstr>
      <vt:lpstr>Тема книги в исследованиях:</vt:lpstr>
      <vt:lpstr>   </vt:lpstr>
      <vt:lpstr>С.Н. Глинка</vt:lpstr>
      <vt:lpstr>М.П. Загряжский</vt:lpstr>
      <vt:lpstr>Ф.Ф. Вигель</vt:lpstr>
      <vt:lpstr>Ф.В. Булгарин</vt:lpstr>
      <vt:lpstr>Е.Р. Дашкова</vt:lpstr>
      <vt:lpstr>   </vt:lpstr>
      <vt:lpstr>Спасибо за внимание.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Восприятие книги на страницах воспоминаний С.Н. Глинки  </dc:title>
  <dc:creator>Александра</dc:creator>
  <cp:lastModifiedBy>Александра</cp:lastModifiedBy>
  <cp:revision>12</cp:revision>
  <dcterms:created xsi:type="dcterms:W3CDTF">2015-11-18T22:06:16Z</dcterms:created>
  <dcterms:modified xsi:type="dcterms:W3CDTF">2015-11-26T21:39:18Z</dcterms:modified>
</cp:coreProperties>
</file>