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8" r:id="rId5"/>
    <p:sldId id="272" r:id="rId6"/>
    <p:sldId id="264" r:id="rId7"/>
    <p:sldId id="261" r:id="rId8"/>
    <p:sldId id="269" r:id="rId9"/>
    <p:sldId id="270" r:id="rId10"/>
    <p:sldId id="262" r:id="rId11"/>
    <p:sldId id="259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303" autoAdjust="0"/>
  </p:normalViewPr>
  <p:slideViewPr>
    <p:cSldViewPr>
      <p:cViewPr varScale="1">
        <p:scale>
          <a:sx n="68" d="100"/>
          <a:sy n="68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ru.wikipedia.org/wiki/%D0%9F%D0%B0%D0%B4%D0%BE%D0%BD%D0%BA%D0%B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169">
            <a:off x="405549" y="270141"/>
            <a:ext cx="3816424" cy="3476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44573" y="4164234"/>
            <a:ext cx="8820472" cy="212365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6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Международный</a:t>
            </a:r>
            <a:br>
              <a:rPr lang="ru-RU" sz="6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6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день грамотности</a:t>
            </a:r>
            <a:endParaRPr lang="ru-RU" sz="66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947746">
            <a:off x="6752138" y="1539961"/>
            <a:ext cx="4475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60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BBB59">
                    <a:lumMod val="20000"/>
                    <a:lumOff val="80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 </a:t>
            </a:r>
            <a:endParaRPr lang="ru-RU" sz="6000" b="1" i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9BBB59">
                  <a:lumMod val="20000"/>
                  <a:lumOff val="80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2646" y="43943"/>
            <a:ext cx="47594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66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BBB59">
                    <a:lumMod val="20000"/>
                    <a:lumOff val="80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8</a:t>
            </a:r>
            <a:r>
              <a:rPr lang="ru-RU" sz="6600" b="1" i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BBB59">
                    <a:lumMod val="20000"/>
                    <a:lumOff val="80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 </a:t>
            </a:r>
            <a:r>
              <a:rPr lang="ru-RU" sz="6600" b="1" i="1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9BBB59">
                    <a:lumMod val="20000"/>
                    <a:lumOff val="80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сентября</a:t>
            </a:r>
            <a:endParaRPr lang="ru-RU" sz="6600" b="1" i="1" dirty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rgbClr val="9BBB59">
                  <a:lumMod val="20000"/>
                  <a:lumOff val="80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4941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768">
            <a:off x="6136781" y="2543795"/>
            <a:ext cx="1872208" cy="1404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171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549">
        <p:fade/>
      </p:transition>
    </mc:Choice>
    <mc:Fallback xmlns="">
      <p:transition spd="med" advClick="0" advTm="85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07504" y="4365104"/>
            <a:ext cx="5606168" cy="197050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203848" y="332656"/>
            <a:ext cx="4968552" cy="1512168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383868" y="488575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/>
              </a:rPr>
              <a:t>"Почему мне обязательно нужно грамотно говорить и писать по-русски? Я понимаю, меня понимают-- чего же еще?".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4243703"/>
            <a:ext cx="5878964" cy="2857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  <a:spcAft>
                <a:spcPts val="1500"/>
              </a:spcAft>
            </a:pPr>
            <a:r>
              <a:rPr lang="ru-RU" dirty="0"/>
              <a:t>Быть грамотным – значит свободно владеть богатствами родного языка в устной и письменной </a:t>
            </a:r>
            <a:r>
              <a:rPr lang="ru-RU" dirty="0" smtClean="0"/>
              <a:t>форме речи</a:t>
            </a:r>
            <a:r>
              <a:rPr lang="ru-RU" dirty="0"/>
              <a:t>. Грамотность — это фундамент, на котором можно построить дальнейшее развитие человека.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 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685684"/>
            <a:ext cx="2186360" cy="2707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28" y="692696"/>
            <a:ext cx="2736304" cy="320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трелка влево 11"/>
          <p:cNvSpPr/>
          <p:nvPr/>
        </p:nvSpPr>
        <p:spPr>
          <a:xfrm>
            <a:off x="5838237" y="4986884"/>
            <a:ext cx="540060" cy="484632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9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5963">
        <p:circle/>
      </p:transition>
    </mc:Choice>
    <mc:Fallback xmlns="">
      <p:transition spd="slow" advClick="0" advTm="1596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221088"/>
            <a:ext cx="7776864" cy="245424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Закономерность: люди </a:t>
            </a:r>
            <a:r>
              <a:rPr lang="ru-RU" dirty="0">
                <a:solidFill>
                  <a:schemeClr val="bg1"/>
                </a:solidFill>
              </a:rPr>
              <a:t>с грамотной речью и богатым словарным запасом добиваются успеха в выбранной сфере. Ч</a:t>
            </a:r>
            <a:r>
              <a:rPr lang="ru-RU" dirty="0" smtClean="0">
                <a:solidFill>
                  <a:schemeClr val="bg1"/>
                </a:solidFill>
              </a:rPr>
              <a:t>еловек</a:t>
            </a:r>
            <a:r>
              <a:rPr lang="ru-RU" dirty="0">
                <a:solidFill>
                  <a:schemeClr val="bg1"/>
                </a:solidFill>
              </a:rPr>
              <a:t>, который может выражаться ясно, изначально воспринимается как более интеллектуально развитый.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6631"/>
            <a:ext cx="2762250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4249726"/>
      </p:ext>
    </p:extLst>
  </p:cSld>
  <p:clrMapOvr>
    <a:masterClrMapping/>
  </p:clrMapOvr>
  <p:transition spd="slow" advClick="0" advTm="11647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3779912" y="3501008"/>
            <a:ext cx="489204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7078"/>
            <a:ext cx="8208912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56616"/>
            <a:ext cx="1872208" cy="240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67" y="2399184"/>
            <a:ext cx="3522687" cy="2830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6232108"/>
      </p:ext>
    </p:extLst>
  </p:cSld>
  <p:clrMapOvr>
    <a:masterClrMapping/>
  </p:clrMapOvr>
  <p:transition spd="slow" advClick="0" advTm="962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089" y="4293096"/>
            <a:ext cx="2880319" cy="2189043"/>
          </a:xfrm>
          <a:prstGeom prst="rect">
            <a:avLst/>
          </a:prstGeom>
          <a:ln w="2286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95536" y="393338"/>
            <a:ext cx="54006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Ежегодный Международный день грамотности (</a:t>
            </a:r>
            <a:r>
              <a:rPr lang="ru-RU" sz="4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International</a:t>
            </a:r>
            <a:r>
              <a:rPr lang="ru-RU" sz="4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4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Literacy</a:t>
            </a:r>
            <a:r>
              <a:rPr lang="ru-RU" sz="4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4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Day</a:t>
            </a:r>
            <a:r>
              <a:rPr lang="ru-RU" sz="4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) отмечается по инициативе ЮНЕСКО с 1966 года.</a:t>
            </a:r>
          </a:p>
        </p:txBody>
      </p:sp>
    </p:spTree>
    <p:extLst>
      <p:ext uri="{BB962C8B-B14F-4D97-AF65-F5344CB8AC3E}">
        <p14:creationId xmlns:p14="http://schemas.microsoft.com/office/powerpoint/2010/main" val="129997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624">
        <p14:reveal/>
      </p:transition>
    </mc:Choice>
    <mc:Fallback xmlns="">
      <p:transition spd="slow" advClick="0" advTm="76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548680"/>
            <a:ext cx="48965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C</a:t>
            </a:r>
            <a:r>
              <a:rPr lang="ru-RU" sz="2400" dirty="0" err="1" smtClean="0">
                <a:solidFill>
                  <a:schemeClr val="bg1"/>
                </a:solidFill>
              </a:rPr>
              <a:t>лово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i="1" dirty="0">
                <a:solidFill>
                  <a:schemeClr val="bg1"/>
                </a:solidFill>
              </a:rPr>
              <a:t>грамота</a:t>
            </a:r>
            <a:r>
              <a:rPr lang="ru-RU" sz="2400" dirty="0">
                <a:solidFill>
                  <a:schemeClr val="bg1"/>
                </a:solidFill>
              </a:rPr>
              <a:t> (от греческого </a:t>
            </a:r>
            <a:r>
              <a:rPr lang="ru-RU" sz="2400" dirty="0" err="1">
                <a:solidFill>
                  <a:schemeClr val="bg1"/>
                </a:solidFill>
              </a:rPr>
              <a:t>grámmata</a:t>
            </a:r>
            <a:r>
              <a:rPr lang="ru-RU" sz="2400" dirty="0">
                <a:solidFill>
                  <a:schemeClr val="bg1"/>
                </a:solidFill>
              </a:rPr>
              <a:t> — чтение и письмо) на Руси X-XVII века означало письменный документ. Грамотный человек – это тот, кто мог прочитать </a:t>
            </a:r>
            <a:r>
              <a:rPr lang="ru-RU" sz="2400" dirty="0" smtClean="0">
                <a:solidFill>
                  <a:schemeClr val="bg1"/>
                </a:solidFill>
              </a:rPr>
              <a:t>документ-грамоту.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С </a:t>
            </a:r>
            <a:r>
              <a:rPr lang="ru-RU" sz="2400" dirty="0">
                <a:solidFill>
                  <a:schemeClr val="bg1"/>
                </a:solidFill>
              </a:rPr>
              <a:t>древних времён </a:t>
            </a:r>
            <a:r>
              <a:rPr lang="ru-RU" sz="2400" dirty="0" smtClean="0">
                <a:solidFill>
                  <a:schemeClr val="bg1"/>
                </a:solidFill>
              </a:rPr>
              <a:t> у </a:t>
            </a:r>
            <a:r>
              <a:rPr lang="ru-RU" sz="2400" dirty="0">
                <a:solidFill>
                  <a:schemeClr val="bg1"/>
                </a:solidFill>
              </a:rPr>
              <a:t>всех </a:t>
            </a:r>
            <a:r>
              <a:rPr lang="ru-RU" sz="2400" dirty="0" smtClean="0">
                <a:solidFill>
                  <a:schemeClr val="bg1"/>
                </a:solidFill>
              </a:rPr>
              <a:t>народов умение </a:t>
            </a:r>
            <a:r>
              <a:rPr lang="ru-RU" sz="2400" dirty="0">
                <a:solidFill>
                  <a:schemeClr val="bg1"/>
                </a:solidFill>
              </a:rPr>
              <a:t>читать и тем более писать почиталось </a:t>
            </a:r>
            <a:r>
              <a:rPr lang="ru-RU" sz="2400" dirty="0" smtClean="0">
                <a:solidFill>
                  <a:schemeClr val="bg1"/>
                </a:solidFill>
              </a:rPr>
              <a:t>особо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2881">
            <a:off x="4804828" y="568052"/>
            <a:ext cx="4325906" cy="5547380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52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9555">
        <p:blinds dir="vert"/>
      </p:transition>
    </mc:Choice>
    <mc:Fallback xmlns="">
      <p:transition spd="slow" advClick="0" advTm="19555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725144"/>
            <a:ext cx="57966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В СОВРЕМЕННОМ МИРЕ ПОНЯТИЕ «ГРАМОТНЫЙ ЧЕЛОВЕК» ИЗМЕНИЛОСЬ. ТЕПЕРЬ, ЧТОБЫ БЫТЬ ГРАМОТНЫМ УЖЕ НЕ ДОСТАТОЧНО ПРОСТО УМЕТЬ ЧИТАТЬ И ПИСАТЬ.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4331182" cy="3262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083628"/>
            <a:ext cx="4067944" cy="328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996675"/>
      </p:ext>
    </p:extLst>
  </p:cSld>
  <p:clrMapOvr>
    <a:masterClrMapping/>
  </p:clrMapOvr>
  <p:transition spd="slow" advClick="0" advTm="9234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0241"/>
            <a:ext cx="5443537" cy="4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0"/>
            <a:ext cx="4365625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06" y="4128242"/>
            <a:ext cx="7145337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373646"/>
      </p:ext>
    </p:extLst>
  </p:cSld>
  <p:clrMapOvr>
    <a:masterClrMapping/>
  </p:clrMapOvr>
  <p:transition spd="slow" advClick="0" advTm="1069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5856" y="4293096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ГРАМОТНОСТЬ В XXI ВЕКЕ ОХВАТЫВАЕТ ТАКИЕ ВОПРОСЫ, КАК ОБЕСПЕЧЕНИЕ ДОСТУПА К НАУЧНЫМ И ТЕХНИЧЕСКИМ ЗНАНИЯМ, ЮРИДИЧЕСКОЙ ИНФОРМАЦИИ, </a:t>
            </a:r>
            <a:r>
              <a:rPr lang="ru-RU" sz="2000" b="1" dirty="0" smtClean="0">
                <a:solidFill>
                  <a:schemeClr val="bg1"/>
                </a:solidFill>
              </a:rPr>
              <a:t>КУЛЬТУРЕ.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9154">
            <a:off x="251545" y="3933056"/>
            <a:ext cx="2700300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3129">
            <a:off x="5272075" y="497760"/>
            <a:ext cx="2920159" cy="3193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6174">
            <a:off x="1979712" y="2060848"/>
            <a:ext cx="1596663" cy="1995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8109"/>
            <a:ext cx="2155714" cy="2309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068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797">
        <p14:gallery dir="l"/>
      </p:transition>
    </mc:Choice>
    <mc:Fallback xmlns="">
      <p:transition spd="slow" advClick="0" advTm="117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2466" y="1196752"/>
            <a:ext cx="5184576" cy="417646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Несмотря на заметные успехи многих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стран</a:t>
            </a:r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в деле распространения грамотности, 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более 860 миллионов взрослых остаются неграмотными, а более 100 миллионов детей не ходят в школу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...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8" y="980728"/>
            <a:ext cx="327585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671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948">
        <p:split orient="vert"/>
      </p:transition>
    </mc:Choice>
    <mc:Fallback xmlns="">
      <p:transition spd="slow" advClick="0" advTm="1094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717032"/>
            <a:ext cx="626469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В современной России уровень образования падает. Учёные бьют тревогу:  «…культурная преемственность под угрозой, знания теперь – не залог совершенствования личности, но способ получить диплом или </a:t>
            </a:r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ru-RU" dirty="0" smtClean="0">
                <a:solidFill>
                  <a:schemeClr val="bg1"/>
                </a:solidFill>
              </a:rPr>
              <a:t>откосить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r>
              <a:rPr lang="ru-RU" dirty="0" smtClean="0">
                <a:solidFill>
                  <a:schemeClr val="bg1"/>
                </a:solidFill>
              </a:rPr>
              <a:t> от армии…»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27" y="548680"/>
            <a:ext cx="3877362" cy="2584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92696"/>
            <a:ext cx="3816424" cy="2544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9127907"/>
      </p:ext>
    </p:extLst>
  </p:cSld>
  <p:clrMapOvr>
    <a:masterClrMapping/>
  </p:clrMapOvr>
  <p:transition spd="slow" advClick="0" advTm="1643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70255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Потеря грамотности связана также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обилием </a:t>
            </a:r>
            <a:r>
              <a:rPr lang="ru-RU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лбанского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падонкаффского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языка в Интернете.</a:t>
            </a:r>
            <a:r>
              <a:rPr lang="ru-RU" sz="2400" b="1" dirty="0">
                <a:hlinkClick r:id="rId2" action="ppaction://hlinkfile" tooltip="Падонки"/>
              </a:rPr>
              <a:t> </a:t>
            </a:r>
            <a:r>
              <a:rPr lang="ru-RU" sz="2400" dirty="0"/>
              <a:t> 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81" y="3389349"/>
            <a:ext cx="2521439" cy="31782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09319" y="3233613"/>
            <a:ext cx="3506688" cy="1584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87016" y="3199623"/>
            <a:ext cx="1584176" cy="355773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19281207">
            <a:off x="4359883" y="3534644"/>
            <a:ext cx="2193662" cy="73108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3600" b="1" i="1" dirty="0" err="1">
                <a:solidFill>
                  <a:srgbClr val="92D050"/>
                </a:solidFill>
              </a:rPr>
              <a:t>а</a:t>
            </a:r>
            <a:r>
              <a:rPr lang="ru-RU" sz="3600" b="1" i="1" dirty="0" err="1" smtClean="0">
                <a:solidFill>
                  <a:srgbClr val="92D050"/>
                </a:solidFill>
              </a:rPr>
              <a:t>ффтар</a:t>
            </a:r>
            <a:r>
              <a:rPr lang="ru-RU" sz="3600" b="1" i="1" dirty="0" smtClean="0">
                <a:solidFill>
                  <a:srgbClr val="92D050"/>
                </a:solidFill>
              </a:rPr>
              <a:t> </a:t>
            </a:r>
            <a:r>
              <a:rPr lang="ru-RU" sz="3600" b="1" i="1" dirty="0" err="1" smtClean="0">
                <a:solidFill>
                  <a:srgbClr val="92D050"/>
                </a:solidFill>
              </a:rPr>
              <a:t>жжот</a:t>
            </a:r>
            <a:endParaRPr lang="ru-RU" sz="3600" b="1" i="1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574148">
            <a:off x="2542218" y="3638574"/>
            <a:ext cx="1840889" cy="523220"/>
          </a:xfrm>
          <a:prstGeom prst="rect">
            <a:avLst/>
          </a:prstGeom>
          <a:noFill/>
        </p:spPr>
        <p:txBody>
          <a:bodyPr wrap="none" rtlCol="0">
            <a:prstTxWarp prst="textTriangle">
              <a:avLst/>
            </a:prstTxWarp>
            <a:sp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расавчеГ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7313003">
            <a:off x="3501076" y="2616762"/>
            <a:ext cx="1585445" cy="930390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</a:bodyPr>
          <a:lstStyle/>
          <a:p>
            <a:r>
              <a:rPr lang="ru-RU" b="1" i="1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превеД</a:t>
            </a:r>
            <a:endParaRPr lang="ru-RU" b="1" i="1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762">
        <p:split orient="vert"/>
      </p:transition>
    </mc:Choice>
    <mc:Fallback xmlns="">
      <p:transition spd="slow" advClick="0" advTm="1176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266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Людмила А. Монахова</cp:lastModifiedBy>
  <cp:revision>68</cp:revision>
  <dcterms:modified xsi:type="dcterms:W3CDTF">2011-09-05T05:30:02Z</dcterms:modified>
</cp:coreProperties>
</file>