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3" r:id="rId2"/>
    <p:sldId id="280" r:id="rId3"/>
    <p:sldId id="266" r:id="rId4"/>
    <p:sldId id="268" r:id="rId5"/>
    <p:sldId id="269" r:id="rId6"/>
    <p:sldId id="286" r:id="rId7"/>
    <p:sldId id="287" r:id="rId8"/>
    <p:sldId id="288" r:id="rId9"/>
    <p:sldId id="295" r:id="rId10"/>
    <p:sldId id="291" r:id="rId11"/>
    <p:sldId id="292" r:id="rId12"/>
    <p:sldId id="296" r:id="rId13"/>
    <p:sldId id="293" r:id="rId14"/>
    <p:sldId id="297" r:id="rId15"/>
    <p:sldId id="298" r:id="rId16"/>
    <p:sldId id="299" r:id="rId17"/>
    <p:sldId id="300" r:id="rId18"/>
    <p:sldId id="301" r:id="rId19"/>
    <p:sldId id="294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2E04"/>
    <a:srgbClr val="E7EBB7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34589" autoAdjust="0"/>
    <p:restoredTop sz="86429" autoAdjust="0"/>
  </p:normalViewPr>
  <p:slideViewPr>
    <p:cSldViewPr>
      <p:cViewPr varScale="1">
        <p:scale>
          <a:sx n="78" d="100"/>
          <a:sy n="78" d="100"/>
        </p:scale>
        <p:origin x="-6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1EB412-1432-4253-8418-A878066F6EC6}" type="doc">
      <dgm:prSet loTypeId="urn:microsoft.com/office/officeart/2005/8/layout/vList6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65D6CD37-4900-4D3C-A842-6CE9F8A6247D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(лат. </a:t>
          </a:r>
          <a:r>
            <a:rPr lang="en-US" b="1" dirty="0" smtClean="0">
              <a:solidFill>
                <a:schemeClr val="accent6">
                  <a:lumMod val="50000"/>
                </a:schemeClr>
              </a:solidFill>
            </a:rPr>
            <a:t>ad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 – к, при, со + </a:t>
          </a:r>
          <a:r>
            <a:rPr lang="en-US" b="1" dirty="0" err="1" smtClean="0">
              <a:solidFill>
                <a:schemeClr val="accent6">
                  <a:lumMod val="50000"/>
                </a:schemeClr>
              </a:solidFill>
            </a:rPr>
            <a:t>littera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 – </a:t>
          </a:r>
          <a:r>
            <a:rPr lang="ru-RU" b="1" dirty="0" err="1" smtClean="0">
              <a:solidFill>
                <a:schemeClr val="accent6">
                  <a:lumMod val="50000"/>
                </a:schemeClr>
              </a:solidFill>
            </a:rPr>
            <a:t>буква=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6">
                  <a:lumMod val="50000"/>
                </a:schemeClr>
              </a:solidFill>
            </a:rPr>
            <a:t>собуквие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)- прием усиления изобразительности текста путем повторения согласных звуков.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CEC11709-E7C6-45D7-AE99-F6BF0E8816C3}" type="parTrans" cxnId="{FFBE233F-28A3-4D83-B23E-DCF232B6A62F}">
      <dgm:prSet/>
      <dgm:spPr/>
      <dgm:t>
        <a:bodyPr/>
        <a:lstStyle/>
        <a:p>
          <a:endParaRPr lang="ru-RU"/>
        </a:p>
      </dgm:t>
    </dgm:pt>
    <dgm:pt modelId="{923A5590-9099-4C63-B3FA-BC955108AE86}" type="sibTrans" cxnId="{FFBE233F-28A3-4D83-B23E-DCF232B6A62F}">
      <dgm:prSet/>
      <dgm:spPr/>
      <dgm:t>
        <a:bodyPr/>
        <a:lstStyle/>
        <a:p>
          <a:endParaRPr lang="ru-RU"/>
        </a:p>
      </dgm:t>
    </dgm:pt>
    <dgm:pt modelId="{BE6FE872-D51D-4636-B4A1-AA13CACDE541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Ассонанс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3BE19FDF-85B6-4158-9F81-D78D95798656}" type="parTrans" cxnId="{0708E2F7-4471-4BB3-ACE0-9FA87F8961CF}">
      <dgm:prSet/>
      <dgm:spPr/>
      <dgm:t>
        <a:bodyPr/>
        <a:lstStyle/>
        <a:p>
          <a:endParaRPr lang="ru-RU"/>
        </a:p>
      </dgm:t>
    </dgm:pt>
    <dgm:pt modelId="{058CBCFF-36D4-4752-A6DF-E7F72DF38091}" type="sibTrans" cxnId="{0708E2F7-4471-4BB3-ACE0-9FA87F8961CF}">
      <dgm:prSet/>
      <dgm:spPr/>
      <dgm:t>
        <a:bodyPr/>
        <a:lstStyle/>
        <a:p>
          <a:endParaRPr lang="ru-RU"/>
        </a:p>
      </dgm:t>
    </dgm:pt>
    <dgm:pt modelId="{D11D633A-3F95-4729-AE14-9ED93C3BE34D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(франц.</a:t>
          </a:r>
          <a:r>
            <a:rPr lang="en-US" b="1" dirty="0" err="1" smtClean="0">
              <a:solidFill>
                <a:schemeClr val="accent6">
                  <a:lumMod val="50000"/>
                </a:schemeClr>
              </a:solidFill>
            </a:rPr>
            <a:t>fssonanse</a:t>
          </a:r>
          <a:r>
            <a:rPr lang="en-US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- созвучие) - прием усиления изобразительности текста путем повторения гласных звуков. 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F693ED7F-328D-4037-912C-E0DF0D864E4A}" type="parTrans" cxnId="{BFDEAB21-4F4B-4E5A-A7C1-FF9A2A2CE045}">
      <dgm:prSet/>
      <dgm:spPr/>
      <dgm:t>
        <a:bodyPr/>
        <a:lstStyle/>
        <a:p>
          <a:endParaRPr lang="ru-RU"/>
        </a:p>
      </dgm:t>
    </dgm:pt>
    <dgm:pt modelId="{8BBCE385-9056-4741-92DF-4FAC1055CE72}" type="sibTrans" cxnId="{BFDEAB21-4F4B-4E5A-A7C1-FF9A2A2CE045}">
      <dgm:prSet/>
      <dgm:spPr/>
      <dgm:t>
        <a:bodyPr/>
        <a:lstStyle/>
        <a:p>
          <a:endParaRPr lang="ru-RU"/>
        </a:p>
      </dgm:t>
    </dgm:pt>
    <dgm:pt modelId="{C1800FD5-5E31-492C-BE10-740BA7C1C1B7}">
      <dgm:prSet phldrT="[Текст]"/>
      <dgm:spPr/>
      <dgm:t>
        <a:bodyPr/>
        <a:lstStyle/>
        <a:p>
          <a:r>
            <a:rPr lang="ru-RU" dirty="0" smtClean="0"/>
            <a:t>Аллитерация</a:t>
          </a:r>
          <a:endParaRPr lang="ru-RU" dirty="0"/>
        </a:p>
      </dgm:t>
    </dgm:pt>
    <dgm:pt modelId="{CF49F384-FE5A-408B-B740-B2916684AD43}" type="sibTrans" cxnId="{36386016-D337-41E8-82F5-1444A0915F8D}">
      <dgm:prSet/>
      <dgm:spPr/>
      <dgm:t>
        <a:bodyPr/>
        <a:lstStyle/>
        <a:p>
          <a:endParaRPr lang="ru-RU"/>
        </a:p>
      </dgm:t>
    </dgm:pt>
    <dgm:pt modelId="{0611D9B9-C495-457F-9550-56A325C1D73F}" type="parTrans" cxnId="{36386016-D337-41E8-82F5-1444A0915F8D}">
      <dgm:prSet/>
      <dgm:spPr/>
      <dgm:t>
        <a:bodyPr/>
        <a:lstStyle/>
        <a:p>
          <a:endParaRPr lang="ru-RU"/>
        </a:p>
      </dgm:t>
    </dgm:pt>
    <dgm:pt modelId="{590CFE99-CE70-405B-9581-CACEE5D4808B}" type="pres">
      <dgm:prSet presAssocID="{511EB412-1432-4253-8418-A878066F6EC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8B5CA9-CD92-4B68-9074-DA535A6DD5C6}" type="pres">
      <dgm:prSet presAssocID="{C1800FD5-5E31-492C-BE10-740BA7C1C1B7}" presName="linNode" presStyleCnt="0"/>
      <dgm:spPr/>
    </dgm:pt>
    <dgm:pt modelId="{2438D119-3C2B-4911-B6C5-06DEA30FB080}" type="pres">
      <dgm:prSet presAssocID="{C1800FD5-5E31-492C-BE10-740BA7C1C1B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5EE3B-46F8-498D-9589-3AA10FAB9C53}" type="pres">
      <dgm:prSet presAssocID="{C1800FD5-5E31-492C-BE10-740BA7C1C1B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C3C03-E9A4-4735-9249-08FB521C8E98}" type="pres">
      <dgm:prSet presAssocID="{CF49F384-FE5A-408B-B740-B2916684AD43}" presName="spacing" presStyleCnt="0"/>
      <dgm:spPr/>
    </dgm:pt>
    <dgm:pt modelId="{124544B9-CFE4-49C7-85A2-33A555F82B0B}" type="pres">
      <dgm:prSet presAssocID="{BE6FE872-D51D-4636-B4A1-AA13CACDE541}" presName="linNode" presStyleCnt="0"/>
      <dgm:spPr/>
    </dgm:pt>
    <dgm:pt modelId="{AF6B4870-03C2-4CCF-A202-1193BBD0B06A}" type="pres">
      <dgm:prSet presAssocID="{BE6FE872-D51D-4636-B4A1-AA13CACDE541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B69C9-B3BE-415B-B0CB-624539EE718A}" type="pres">
      <dgm:prSet presAssocID="{BE6FE872-D51D-4636-B4A1-AA13CACDE54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79A982-2149-4FA8-BC99-71537E6151EB}" type="presOf" srcId="{C1800FD5-5E31-492C-BE10-740BA7C1C1B7}" destId="{2438D119-3C2B-4911-B6C5-06DEA30FB080}" srcOrd="0" destOrd="0" presId="urn:microsoft.com/office/officeart/2005/8/layout/vList6"/>
    <dgm:cxn modelId="{FFBE233F-28A3-4D83-B23E-DCF232B6A62F}" srcId="{C1800FD5-5E31-492C-BE10-740BA7C1C1B7}" destId="{65D6CD37-4900-4D3C-A842-6CE9F8A6247D}" srcOrd="0" destOrd="0" parTransId="{CEC11709-E7C6-45D7-AE99-F6BF0E8816C3}" sibTransId="{923A5590-9099-4C63-B3FA-BC955108AE86}"/>
    <dgm:cxn modelId="{6ED89DBD-9C29-4A6A-9183-37AF0B7F73C1}" type="presOf" srcId="{D11D633A-3F95-4729-AE14-9ED93C3BE34D}" destId="{4B6B69C9-B3BE-415B-B0CB-624539EE718A}" srcOrd="0" destOrd="0" presId="urn:microsoft.com/office/officeart/2005/8/layout/vList6"/>
    <dgm:cxn modelId="{AB3E5E78-62FC-48B7-ABE8-4A532FE965FA}" type="presOf" srcId="{511EB412-1432-4253-8418-A878066F6EC6}" destId="{590CFE99-CE70-405B-9581-CACEE5D4808B}" srcOrd="0" destOrd="0" presId="urn:microsoft.com/office/officeart/2005/8/layout/vList6"/>
    <dgm:cxn modelId="{0708E2F7-4471-4BB3-ACE0-9FA87F8961CF}" srcId="{511EB412-1432-4253-8418-A878066F6EC6}" destId="{BE6FE872-D51D-4636-B4A1-AA13CACDE541}" srcOrd="1" destOrd="0" parTransId="{3BE19FDF-85B6-4158-9F81-D78D95798656}" sibTransId="{058CBCFF-36D4-4752-A6DF-E7F72DF38091}"/>
    <dgm:cxn modelId="{8E6F8AAD-5E7F-4FB6-8DED-D6B1949D22C7}" type="presOf" srcId="{65D6CD37-4900-4D3C-A842-6CE9F8A6247D}" destId="{DC75EE3B-46F8-498D-9589-3AA10FAB9C53}" srcOrd="0" destOrd="0" presId="urn:microsoft.com/office/officeart/2005/8/layout/vList6"/>
    <dgm:cxn modelId="{36386016-D337-41E8-82F5-1444A0915F8D}" srcId="{511EB412-1432-4253-8418-A878066F6EC6}" destId="{C1800FD5-5E31-492C-BE10-740BA7C1C1B7}" srcOrd="0" destOrd="0" parTransId="{0611D9B9-C495-457F-9550-56A325C1D73F}" sibTransId="{CF49F384-FE5A-408B-B740-B2916684AD43}"/>
    <dgm:cxn modelId="{BFDEAB21-4F4B-4E5A-A7C1-FF9A2A2CE045}" srcId="{BE6FE872-D51D-4636-B4A1-AA13CACDE541}" destId="{D11D633A-3F95-4729-AE14-9ED93C3BE34D}" srcOrd="0" destOrd="0" parTransId="{F693ED7F-328D-4037-912C-E0DF0D864E4A}" sibTransId="{8BBCE385-9056-4741-92DF-4FAC1055CE72}"/>
    <dgm:cxn modelId="{D45FF6B1-BFEB-4436-8173-B5EE70B2FFE9}" type="presOf" srcId="{BE6FE872-D51D-4636-B4A1-AA13CACDE541}" destId="{AF6B4870-03C2-4CCF-A202-1193BBD0B06A}" srcOrd="0" destOrd="0" presId="urn:microsoft.com/office/officeart/2005/8/layout/vList6"/>
    <dgm:cxn modelId="{A3873C13-65B4-4B9D-8C03-439B2E51B621}" type="presParOf" srcId="{590CFE99-CE70-405B-9581-CACEE5D4808B}" destId="{C98B5CA9-CD92-4B68-9074-DA535A6DD5C6}" srcOrd="0" destOrd="0" presId="urn:microsoft.com/office/officeart/2005/8/layout/vList6"/>
    <dgm:cxn modelId="{B0FC0332-C1C2-408E-85F1-2E0B31E9A3B1}" type="presParOf" srcId="{C98B5CA9-CD92-4B68-9074-DA535A6DD5C6}" destId="{2438D119-3C2B-4911-B6C5-06DEA30FB080}" srcOrd="0" destOrd="0" presId="urn:microsoft.com/office/officeart/2005/8/layout/vList6"/>
    <dgm:cxn modelId="{D495D9C8-2723-4C52-B545-3206BF7310BD}" type="presParOf" srcId="{C98B5CA9-CD92-4B68-9074-DA535A6DD5C6}" destId="{DC75EE3B-46F8-498D-9589-3AA10FAB9C53}" srcOrd="1" destOrd="0" presId="urn:microsoft.com/office/officeart/2005/8/layout/vList6"/>
    <dgm:cxn modelId="{E46D4116-148F-432D-A354-5CB6FD43D53B}" type="presParOf" srcId="{590CFE99-CE70-405B-9581-CACEE5D4808B}" destId="{D4DC3C03-E9A4-4735-9249-08FB521C8E98}" srcOrd="1" destOrd="0" presId="urn:microsoft.com/office/officeart/2005/8/layout/vList6"/>
    <dgm:cxn modelId="{F5D16EB1-280F-4573-BFB9-7ECFCDA53E2C}" type="presParOf" srcId="{590CFE99-CE70-405B-9581-CACEE5D4808B}" destId="{124544B9-CFE4-49C7-85A2-33A555F82B0B}" srcOrd="2" destOrd="0" presId="urn:microsoft.com/office/officeart/2005/8/layout/vList6"/>
    <dgm:cxn modelId="{F3F7031B-F907-41EF-ADB3-08E2EA5A6C13}" type="presParOf" srcId="{124544B9-CFE4-49C7-85A2-33A555F82B0B}" destId="{AF6B4870-03C2-4CCF-A202-1193BBD0B06A}" srcOrd="0" destOrd="0" presId="urn:microsoft.com/office/officeart/2005/8/layout/vList6"/>
    <dgm:cxn modelId="{27EEE7D0-A945-437B-9FCF-859EF5CA0D53}" type="presParOf" srcId="{124544B9-CFE4-49C7-85A2-33A555F82B0B}" destId="{4B6B69C9-B3BE-415B-B0CB-624539EE718A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C998E0-4F0C-4A76-BD7D-6623808A151B}" type="doc">
      <dgm:prSet loTypeId="urn:microsoft.com/office/officeart/2005/8/layout/pyramid2" loCatId="list" qsTypeId="urn:microsoft.com/office/officeart/2005/8/quickstyle/simple1" qsCatId="simple" csTypeId="urn:microsoft.com/office/officeart/2005/8/colors/accent6_4" csCatId="accent6" phldr="1"/>
      <dgm:spPr/>
    </dgm:pt>
    <dgm:pt modelId="{7C323B5A-71FF-4739-B1C8-031D57EA9F89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Создание гармонии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A0259EE2-F376-4E8C-83E6-702C47AEA418}" type="parTrans" cxnId="{760EADEF-BD22-4000-92EE-BEC62F88E3FB}">
      <dgm:prSet/>
      <dgm:spPr/>
      <dgm:t>
        <a:bodyPr/>
        <a:lstStyle/>
        <a:p>
          <a:endParaRPr lang="ru-RU"/>
        </a:p>
      </dgm:t>
    </dgm:pt>
    <dgm:pt modelId="{CBB6961F-023D-4B4F-AB38-DE6525851D40}" type="sibTrans" cxnId="{760EADEF-BD22-4000-92EE-BEC62F88E3FB}">
      <dgm:prSet/>
      <dgm:spPr/>
      <dgm:t>
        <a:bodyPr/>
        <a:lstStyle/>
        <a:p>
          <a:endParaRPr lang="ru-RU"/>
        </a:p>
      </dgm:t>
    </dgm:pt>
    <dgm:pt modelId="{DC12593E-C020-4F84-9648-A88D8EE11C04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Смысловая 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46D448FF-0C53-4BA4-A177-79461AD3ADEF}" type="parTrans" cxnId="{59445A1B-24BE-44ED-AC0D-11CB6C355E18}">
      <dgm:prSet/>
      <dgm:spPr/>
      <dgm:t>
        <a:bodyPr/>
        <a:lstStyle/>
        <a:p>
          <a:endParaRPr lang="ru-RU"/>
        </a:p>
      </dgm:t>
    </dgm:pt>
    <dgm:pt modelId="{938299C4-8D2B-4DE2-BCC1-E0269FBAEFFC}" type="sibTrans" cxnId="{59445A1B-24BE-44ED-AC0D-11CB6C355E18}">
      <dgm:prSet/>
      <dgm:spPr/>
      <dgm:t>
        <a:bodyPr/>
        <a:lstStyle/>
        <a:p>
          <a:endParaRPr lang="ru-RU"/>
        </a:p>
      </dgm:t>
    </dgm:pt>
    <dgm:pt modelId="{0233F585-40B4-489E-AD3C-F3DE1B634D5F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Композиционная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6FF07AC8-F042-4F96-B5F5-1D7AC00D4C57}" type="parTrans" cxnId="{8C21361E-92BC-43F1-B38B-ABCD1573615F}">
      <dgm:prSet/>
      <dgm:spPr/>
      <dgm:t>
        <a:bodyPr/>
        <a:lstStyle/>
        <a:p>
          <a:endParaRPr lang="ru-RU"/>
        </a:p>
      </dgm:t>
    </dgm:pt>
    <dgm:pt modelId="{A20EA1D4-C8E2-4786-A16B-59F00E8E9C93}" type="sibTrans" cxnId="{8C21361E-92BC-43F1-B38B-ABCD1573615F}">
      <dgm:prSet/>
      <dgm:spPr/>
      <dgm:t>
        <a:bodyPr/>
        <a:lstStyle/>
        <a:p>
          <a:endParaRPr lang="ru-RU"/>
        </a:p>
      </dgm:t>
    </dgm:pt>
    <dgm:pt modelId="{813C3F55-3C48-45D4-B8AB-65ABF58CA6BA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Привлекающая внимание 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3717BBCA-9952-42C9-9736-7534761D2F25}" type="parTrans" cxnId="{E099BAB9-B087-4B5A-A350-3F89548A423B}">
      <dgm:prSet/>
      <dgm:spPr/>
      <dgm:t>
        <a:bodyPr/>
        <a:lstStyle/>
        <a:p>
          <a:endParaRPr lang="ru-RU"/>
        </a:p>
      </dgm:t>
    </dgm:pt>
    <dgm:pt modelId="{AB34CB6B-6814-4B55-8BBC-D5CD8FCCF63B}" type="sibTrans" cxnId="{E099BAB9-B087-4B5A-A350-3F89548A423B}">
      <dgm:prSet/>
      <dgm:spPr/>
      <dgm:t>
        <a:bodyPr/>
        <a:lstStyle/>
        <a:p>
          <a:endParaRPr lang="ru-RU"/>
        </a:p>
      </dgm:t>
    </dgm:pt>
    <dgm:pt modelId="{821BEA8F-6B67-4CBD-831A-B54CA313EEE7}" type="pres">
      <dgm:prSet presAssocID="{38C998E0-4F0C-4A76-BD7D-6623808A151B}" presName="compositeShape" presStyleCnt="0">
        <dgm:presLayoutVars>
          <dgm:dir/>
          <dgm:resizeHandles/>
        </dgm:presLayoutVars>
      </dgm:prSet>
      <dgm:spPr/>
    </dgm:pt>
    <dgm:pt modelId="{1AF55427-82EA-4564-AADD-268D0593F9A9}" type="pres">
      <dgm:prSet presAssocID="{38C998E0-4F0C-4A76-BD7D-6623808A151B}" presName="pyramid" presStyleLbl="node1" presStyleIdx="0" presStyleCnt="1"/>
      <dgm:spPr/>
    </dgm:pt>
    <dgm:pt modelId="{2545ACB9-E03A-4076-8F91-7872BBED7E3F}" type="pres">
      <dgm:prSet presAssocID="{38C998E0-4F0C-4A76-BD7D-6623808A151B}" presName="theList" presStyleCnt="0"/>
      <dgm:spPr/>
    </dgm:pt>
    <dgm:pt modelId="{449C07A6-0295-42C4-85C5-F1B9A53E196C}" type="pres">
      <dgm:prSet presAssocID="{7C323B5A-71FF-4739-B1C8-031D57EA9F89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060E7-B1EF-4B19-ACC7-FB9A50FF66D3}" type="pres">
      <dgm:prSet presAssocID="{7C323B5A-71FF-4739-B1C8-031D57EA9F89}" presName="aSpace" presStyleCnt="0"/>
      <dgm:spPr/>
    </dgm:pt>
    <dgm:pt modelId="{0617DD27-A330-4904-9404-4BFA0C2E048A}" type="pres">
      <dgm:prSet presAssocID="{DC12593E-C020-4F84-9648-A88D8EE11C04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957E1-B0F8-4392-A521-FCB9F08C2B2F}" type="pres">
      <dgm:prSet presAssocID="{DC12593E-C020-4F84-9648-A88D8EE11C04}" presName="aSpace" presStyleCnt="0"/>
      <dgm:spPr/>
    </dgm:pt>
    <dgm:pt modelId="{7C1680E1-9A8D-4C94-A316-84050E1591F3}" type="pres">
      <dgm:prSet presAssocID="{0233F585-40B4-489E-AD3C-F3DE1B634D5F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1E898-BDAC-48C8-9729-0475CF4D0783}" type="pres">
      <dgm:prSet presAssocID="{0233F585-40B4-489E-AD3C-F3DE1B634D5F}" presName="aSpace" presStyleCnt="0"/>
      <dgm:spPr/>
    </dgm:pt>
    <dgm:pt modelId="{C0C7C7A8-B90C-441D-948A-B89CA3323F49}" type="pres">
      <dgm:prSet presAssocID="{813C3F55-3C48-45D4-B8AB-65ABF58CA6BA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9A7D8-1B28-41BE-9177-7882247C3439}" type="pres">
      <dgm:prSet presAssocID="{813C3F55-3C48-45D4-B8AB-65ABF58CA6BA}" presName="aSpace" presStyleCnt="0"/>
      <dgm:spPr/>
    </dgm:pt>
  </dgm:ptLst>
  <dgm:cxnLst>
    <dgm:cxn modelId="{59445A1B-24BE-44ED-AC0D-11CB6C355E18}" srcId="{38C998E0-4F0C-4A76-BD7D-6623808A151B}" destId="{DC12593E-C020-4F84-9648-A88D8EE11C04}" srcOrd="1" destOrd="0" parTransId="{46D448FF-0C53-4BA4-A177-79461AD3ADEF}" sibTransId="{938299C4-8D2B-4DE2-BCC1-E0269FBAEFFC}"/>
    <dgm:cxn modelId="{E099BAB9-B087-4B5A-A350-3F89548A423B}" srcId="{38C998E0-4F0C-4A76-BD7D-6623808A151B}" destId="{813C3F55-3C48-45D4-B8AB-65ABF58CA6BA}" srcOrd="3" destOrd="0" parTransId="{3717BBCA-9952-42C9-9736-7534761D2F25}" sibTransId="{AB34CB6B-6814-4B55-8BBC-D5CD8FCCF63B}"/>
    <dgm:cxn modelId="{E12A1F52-8C29-47AF-A4E6-AB25E308FC63}" type="presOf" srcId="{38C998E0-4F0C-4A76-BD7D-6623808A151B}" destId="{821BEA8F-6B67-4CBD-831A-B54CA313EEE7}" srcOrd="0" destOrd="0" presId="urn:microsoft.com/office/officeart/2005/8/layout/pyramid2"/>
    <dgm:cxn modelId="{61A23502-F83F-45E6-9C5F-EB86B2413C88}" type="presOf" srcId="{7C323B5A-71FF-4739-B1C8-031D57EA9F89}" destId="{449C07A6-0295-42C4-85C5-F1B9A53E196C}" srcOrd="0" destOrd="0" presId="urn:microsoft.com/office/officeart/2005/8/layout/pyramid2"/>
    <dgm:cxn modelId="{D5576F5B-1A16-45AC-829A-F78F5721B303}" type="presOf" srcId="{0233F585-40B4-489E-AD3C-F3DE1B634D5F}" destId="{7C1680E1-9A8D-4C94-A316-84050E1591F3}" srcOrd="0" destOrd="0" presId="urn:microsoft.com/office/officeart/2005/8/layout/pyramid2"/>
    <dgm:cxn modelId="{8C21361E-92BC-43F1-B38B-ABCD1573615F}" srcId="{38C998E0-4F0C-4A76-BD7D-6623808A151B}" destId="{0233F585-40B4-489E-AD3C-F3DE1B634D5F}" srcOrd="2" destOrd="0" parTransId="{6FF07AC8-F042-4F96-B5F5-1D7AC00D4C57}" sibTransId="{A20EA1D4-C8E2-4786-A16B-59F00E8E9C93}"/>
    <dgm:cxn modelId="{649FB800-2A70-4D5C-8133-4BAA4F87CE00}" type="presOf" srcId="{DC12593E-C020-4F84-9648-A88D8EE11C04}" destId="{0617DD27-A330-4904-9404-4BFA0C2E048A}" srcOrd="0" destOrd="0" presId="urn:microsoft.com/office/officeart/2005/8/layout/pyramid2"/>
    <dgm:cxn modelId="{8F2F038A-1034-4A6E-A1A9-4C88B8E85970}" type="presOf" srcId="{813C3F55-3C48-45D4-B8AB-65ABF58CA6BA}" destId="{C0C7C7A8-B90C-441D-948A-B89CA3323F49}" srcOrd="0" destOrd="0" presId="urn:microsoft.com/office/officeart/2005/8/layout/pyramid2"/>
    <dgm:cxn modelId="{760EADEF-BD22-4000-92EE-BEC62F88E3FB}" srcId="{38C998E0-4F0C-4A76-BD7D-6623808A151B}" destId="{7C323B5A-71FF-4739-B1C8-031D57EA9F89}" srcOrd="0" destOrd="0" parTransId="{A0259EE2-F376-4E8C-83E6-702C47AEA418}" sibTransId="{CBB6961F-023D-4B4F-AB38-DE6525851D40}"/>
    <dgm:cxn modelId="{05D6E310-9D8B-4F38-993B-81B3FB223DDC}" type="presParOf" srcId="{821BEA8F-6B67-4CBD-831A-B54CA313EEE7}" destId="{1AF55427-82EA-4564-AADD-268D0593F9A9}" srcOrd="0" destOrd="0" presId="urn:microsoft.com/office/officeart/2005/8/layout/pyramid2"/>
    <dgm:cxn modelId="{6EA2AE5E-90DC-4747-8E64-343A75A3C276}" type="presParOf" srcId="{821BEA8F-6B67-4CBD-831A-B54CA313EEE7}" destId="{2545ACB9-E03A-4076-8F91-7872BBED7E3F}" srcOrd="1" destOrd="0" presId="urn:microsoft.com/office/officeart/2005/8/layout/pyramid2"/>
    <dgm:cxn modelId="{A38B3628-11ED-4FD3-B149-BC67C052BACB}" type="presParOf" srcId="{2545ACB9-E03A-4076-8F91-7872BBED7E3F}" destId="{449C07A6-0295-42C4-85C5-F1B9A53E196C}" srcOrd="0" destOrd="0" presId="urn:microsoft.com/office/officeart/2005/8/layout/pyramid2"/>
    <dgm:cxn modelId="{0FF4496E-14D3-48BA-BCC8-4CA7EED37AE4}" type="presParOf" srcId="{2545ACB9-E03A-4076-8F91-7872BBED7E3F}" destId="{E2E060E7-B1EF-4B19-ACC7-FB9A50FF66D3}" srcOrd="1" destOrd="0" presId="urn:microsoft.com/office/officeart/2005/8/layout/pyramid2"/>
    <dgm:cxn modelId="{08D33C60-7489-4C07-8A17-B658F96008A6}" type="presParOf" srcId="{2545ACB9-E03A-4076-8F91-7872BBED7E3F}" destId="{0617DD27-A330-4904-9404-4BFA0C2E048A}" srcOrd="2" destOrd="0" presId="urn:microsoft.com/office/officeart/2005/8/layout/pyramid2"/>
    <dgm:cxn modelId="{CE25BC3F-5483-40BF-A109-FA88EFEA2F7D}" type="presParOf" srcId="{2545ACB9-E03A-4076-8F91-7872BBED7E3F}" destId="{D56957E1-B0F8-4392-A521-FCB9F08C2B2F}" srcOrd="3" destOrd="0" presId="urn:microsoft.com/office/officeart/2005/8/layout/pyramid2"/>
    <dgm:cxn modelId="{00A15A31-4C19-4B65-890C-53FE64895E31}" type="presParOf" srcId="{2545ACB9-E03A-4076-8F91-7872BBED7E3F}" destId="{7C1680E1-9A8D-4C94-A316-84050E1591F3}" srcOrd="4" destOrd="0" presId="urn:microsoft.com/office/officeart/2005/8/layout/pyramid2"/>
    <dgm:cxn modelId="{D537EEE1-D40B-42E5-8055-287C62DE6AC3}" type="presParOf" srcId="{2545ACB9-E03A-4076-8F91-7872BBED7E3F}" destId="{1951E898-BDAC-48C8-9729-0475CF4D0783}" srcOrd="5" destOrd="0" presId="urn:microsoft.com/office/officeart/2005/8/layout/pyramid2"/>
    <dgm:cxn modelId="{12125FC2-25BC-4326-A294-B5C798E7DEF2}" type="presParOf" srcId="{2545ACB9-E03A-4076-8F91-7872BBED7E3F}" destId="{C0C7C7A8-B90C-441D-948A-B89CA3323F49}" srcOrd="6" destOrd="0" presId="urn:microsoft.com/office/officeart/2005/8/layout/pyramid2"/>
    <dgm:cxn modelId="{B6CE4B34-61F4-4D54-87A8-38465656AFA1}" type="presParOf" srcId="{2545ACB9-E03A-4076-8F91-7872BBED7E3F}" destId="{B6F9A7D8-1B28-41BE-9177-7882247C3439}" srcOrd="7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75EE3B-46F8-498D-9589-3AA10FAB9C53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chemeClr val="accent6">
                  <a:lumMod val="50000"/>
                </a:schemeClr>
              </a:solidFill>
            </a:rPr>
            <a:t>(лат. </a:t>
          </a:r>
          <a:r>
            <a:rPr lang="en-US" sz="2200" b="1" kern="1200" dirty="0" smtClean="0">
              <a:solidFill>
                <a:schemeClr val="accent6">
                  <a:lumMod val="50000"/>
                </a:schemeClr>
              </a:solidFill>
            </a:rPr>
            <a:t>ad</a:t>
          </a:r>
          <a:r>
            <a:rPr lang="ru-RU" sz="2200" b="1" kern="1200" dirty="0" smtClean="0">
              <a:solidFill>
                <a:schemeClr val="accent6">
                  <a:lumMod val="50000"/>
                </a:schemeClr>
              </a:solidFill>
            </a:rPr>
            <a:t> – к, при, со + </a:t>
          </a:r>
          <a:r>
            <a:rPr lang="en-US" sz="2200" b="1" kern="1200" dirty="0" err="1" smtClean="0">
              <a:solidFill>
                <a:schemeClr val="accent6">
                  <a:lumMod val="50000"/>
                </a:schemeClr>
              </a:solidFill>
            </a:rPr>
            <a:t>littera</a:t>
          </a:r>
          <a:r>
            <a:rPr lang="ru-RU" sz="2200" b="1" kern="1200" dirty="0" smtClean="0">
              <a:solidFill>
                <a:schemeClr val="accent6">
                  <a:lumMod val="50000"/>
                </a:schemeClr>
              </a:solidFill>
            </a:rPr>
            <a:t> – </a:t>
          </a:r>
          <a:r>
            <a:rPr lang="ru-RU" sz="2200" b="1" kern="1200" dirty="0" err="1" smtClean="0">
              <a:solidFill>
                <a:schemeClr val="accent6">
                  <a:lumMod val="50000"/>
                </a:schemeClr>
              </a:solidFill>
            </a:rPr>
            <a:t>буква=</a:t>
          </a:r>
          <a:r>
            <a:rPr lang="ru-RU" sz="2200" b="1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2200" b="1" kern="1200" dirty="0" err="1" smtClean="0">
              <a:solidFill>
                <a:schemeClr val="accent6">
                  <a:lumMod val="50000"/>
                </a:schemeClr>
              </a:solidFill>
            </a:rPr>
            <a:t>собуквие</a:t>
          </a:r>
          <a:r>
            <a:rPr lang="ru-RU" sz="2200" b="1" kern="1200" dirty="0" smtClean="0">
              <a:solidFill>
                <a:schemeClr val="accent6">
                  <a:lumMod val="50000"/>
                </a:schemeClr>
              </a:solidFill>
            </a:rPr>
            <a:t>)- прием усиления изобразительности текста путем повторения согласных звуков.</a:t>
          </a:r>
          <a:endParaRPr lang="ru-RU" sz="22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291839" y="552"/>
        <a:ext cx="4937760" cy="2154694"/>
      </dsp:txXfrm>
    </dsp:sp>
    <dsp:sp modelId="{2438D119-3C2B-4911-B6C5-06DEA30FB080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Аллитерация</a:t>
          </a:r>
          <a:endParaRPr lang="ru-RU" sz="3700" kern="1200" dirty="0"/>
        </a:p>
      </dsp:txBody>
      <dsp:txXfrm>
        <a:off x="0" y="552"/>
        <a:ext cx="3291840" cy="2154694"/>
      </dsp:txXfrm>
    </dsp:sp>
    <dsp:sp modelId="{4B6B69C9-B3BE-415B-B0CB-624539EE718A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chemeClr val="accent6">
                  <a:lumMod val="50000"/>
                </a:schemeClr>
              </a:solidFill>
            </a:rPr>
            <a:t>(франц.</a:t>
          </a:r>
          <a:r>
            <a:rPr lang="en-US" sz="2200" b="1" kern="1200" dirty="0" err="1" smtClean="0">
              <a:solidFill>
                <a:schemeClr val="accent6">
                  <a:lumMod val="50000"/>
                </a:schemeClr>
              </a:solidFill>
            </a:rPr>
            <a:t>fssonanse</a:t>
          </a:r>
          <a:r>
            <a:rPr lang="en-US" sz="2200" b="1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2200" b="1" kern="1200" dirty="0" smtClean="0">
              <a:solidFill>
                <a:schemeClr val="accent6">
                  <a:lumMod val="50000"/>
                </a:schemeClr>
              </a:solidFill>
            </a:rPr>
            <a:t>- созвучие) - прием усиления изобразительности текста путем повторения гласных звуков. </a:t>
          </a:r>
          <a:endParaRPr lang="ru-RU" sz="22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291839" y="2370716"/>
        <a:ext cx="4937760" cy="2154694"/>
      </dsp:txXfrm>
    </dsp:sp>
    <dsp:sp modelId="{AF6B4870-03C2-4CCF-A202-1193BBD0B06A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chemeClr val="accent6">
                  <a:lumMod val="50000"/>
                </a:schemeClr>
              </a:solidFill>
            </a:rPr>
            <a:t>Ассонанс</a:t>
          </a:r>
          <a:endParaRPr lang="ru-RU" sz="37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2370716"/>
        <a:ext cx="3291840" cy="215469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F55427-82EA-4564-AADD-268D0593F9A9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C07A6-0295-42C4-85C5-F1B9A53E196C}">
      <dsp:nvSpPr>
        <dsp:cNvPr id="0" name=""/>
        <dsp:cNvSpPr/>
      </dsp:nvSpPr>
      <dsp:spPr>
        <a:xfrm>
          <a:off x="3775352" y="453038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6">
                  <a:lumMod val="50000"/>
                </a:schemeClr>
              </a:solidFill>
            </a:rPr>
            <a:t>Создание гармонии</a:t>
          </a:r>
          <a:endParaRPr lang="ru-RU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775352" y="453038"/>
        <a:ext cx="2941875" cy="804419"/>
      </dsp:txXfrm>
    </dsp:sp>
    <dsp:sp modelId="{0617DD27-A330-4904-9404-4BFA0C2E048A}">
      <dsp:nvSpPr>
        <dsp:cNvPr id="0" name=""/>
        <dsp:cNvSpPr/>
      </dsp:nvSpPr>
      <dsp:spPr>
        <a:xfrm>
          <a:off x="3775352" y="1358009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230847"/>
              <a:satOff val="15390"/>
              <a:lumOff val="20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6">
                  <a:lumMod val="50000"/>
                </a:schemeClr>
              </a:solidFill>
            </a:rPr>
            <a:t>Смысловая </a:t>
          </a:r>
          <a:endParaRPr lang="ru-RU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775352" y="1358009"/>
        <a:ext cx="2941875" cy="804419"/>
      </dsp:txXfrm>
    </dsp:sp>
    <dsp:sp modelId="{7C1680E1-9A8D-4C94-A316-84050E1591F3}">
      <dsp:nvSpPr>
        <dsp:cNvPr id="0" name=""/>
        <dsp:cNvSpPr/>
      </dsp:nvSpPr>
      <dsp:spPr>
        <a:xfrm>
          <a:off x="3775352" y="2262981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461694"/>
              <a:satOff val="30780"/>
              <a:lumOff val="401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6">
                  <a:lumMod val="50000"/>
                </a:schemeClr>
              </a:solidFill>
            </a:rPr>
            <a:t>Композиционная</a:t>
          </a:r>
          <a:endParaRPr lang="ru-RU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775352" y="2262981"/>
        <a:ext cx="2941875" cy="804419"/>
      </dsp:txXfrm>
    </dsp:sp>
    <dsp:sp modelId="{C0C7C7A8-B90C-441D-948A-B89CA3323F49}">
      <dsp:nvSpPr>
        <dsp:cNvPr id="0" name=""/>
        <dsp:cNvSpPr/>
      </dsp:nvSpPr>
      <dsp:spPr>
        <a:xfrm>
          <a:off x="3775352" y="3167953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230847"/>
              <a:satOff val="15390"/>
              <a:lumOff val="20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6">
                  <a:lumMod val="50000"/>
                </a:schemeClr>
              </a:solidFill>
            </a:rPr>
            <a:t>Привлекающая внимание </a:t>
          </a:r>
          <a:endParaRPr lang="ru-RU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775352" y="3167953"/>
        <a:ext cx="2941875" cy="804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9BE72-05D1-47A4-957E-042900AE112B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79C0E-B694-4921-9BA7-27F241802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AFC3-270B-4615-B117-26EC20722DE9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2B78-26F3-4FE6-837C-D53F7C66A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AFC3-270B-4615-B117-26EC20722DE9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2B78-26F3-4FE6-837C-D53F7C66A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AFC3-270B-4615-B117-26EC20722DE9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2B78-26F3-4FE6-837C-D53F7C66A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2FF80D-26FB-424A-9B34-6B8AB1A35D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AFC3-270B-4615-B117-26EC20722DE9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2B78-26F3-4FE6-837C-D53F7C66A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AFC3-270B-4615-B117-26EC20722DE9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2B78-26F3-4FE6-837C-D53F7C66A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AFC3-270B-4615-B117-26EC20722DE9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2B78-26F3-4FE6-837C-D53F7C66A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AFC3-270B-4615-B117-26EC20722DE9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2B78-26F3-4FE6-837C-D53F7C66A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AFC3-270B-4615-B117-26EC20722DE9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2B78-26F3-4FE6-837C-D53F7C66A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AFC3-270B-4615-B117-26EC20722DE9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2B78-26F3-4FE6-837C-D53F7C66A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AFC3-270B-4615-B117-26EC20722DE9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2B78-26F3-4FE6-837C-D53F7C66A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AFC3-270B-4615-B117-26EC20722DE9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2B78-26F3-4FE6-837C-D53F7C66A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9AFC3-270B-4615-B117-26EC20722DE9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72B78-26F3-4FE6-837C-D53F7C66A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95836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-171400"/>
            <a:ext cx="8147248" cy="1156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3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Batang"/>
                <a:cs typeface="Times New Roman" pitchFamily="18" charset="0"/>
              </a:rPr>
              <a:t/>
            </a:r>
            <a:br>
              <a:rPr kumimoji="0" lang="ru-RU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Batang"/>
                <a:cs typeface="Times New Roman" pitchFamily="18" charset="0"/>
              </a:rPr>
            </a:br>
            <a:r>
              <a:rPr kumimoji="0" lang="ru-RU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Batang"/>
                <a:cs typeface="Times New Roman" pitchFamily="18" charset="0"/>
              </a:rPr>
              <a:t/>
            </a:r>
            <a:br>
              <a:rPr kumimoji="0" lang="ru-RU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Batang"/>
                <a:cs typeface="Times New Roman" pitchFamily="18" charset="0"/>
              </a:rPr>
            </a:br>
            <a:r>
              <a:rPr kumimoji="0" lang="ru-RU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Batang"/>
                <a:cs typeface="Times New Roman" pitchFamily="18" charset="0"/>
              </a:rPr>
              <a:t/>
            </a:r>
            <a:br>
              <a:rPr kumimoji="0" lang="ru-RU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Batang"/>
                <a:cs typeface="Times New Roman" pitchFamily="18" charset="0"/>
              </a:rPr>
            </a:br>
            <a:r>
              <a:rPr kumimoji="0" lang="ru-RU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Batang"/>
                <a:cs typeface="Times New Roman" pitchFamily="18" charset="0"/>
              </a:rPr>
              <a:t/>
            </a:r>
            <a:br>
              <a:rPr kumimoji="0" lang="ru-RU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Batang"/>
                <a:cs typeface="Times New Roman" pitchFamily="18" charset="0"/>
              </a:rPr>
            </a:br>
            <a:r>
              <a:rPr kumimoji="0" lang="ru-RU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Batang"/>
                <a:cs typeface="Times New Roman" pitchFamily="18" charset="0"/>
              </a:rPr>
              <a:t/>
            </a:r>
            <a:br>
              <a:rPr kumimoji="0" lang="ru-RU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Batang"/>
                <a:cs typeface="Times New Roman" pitchFamily="18" charset="0"/>
              </a:rPr>
            </a:br>
            <a:r>
              <a:rPr kumimoji="0" lang="ru-RU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Batang"/>
                <a:cs typeface="Times New Roman" pitchFamily="18" charset="0"/>
              </a:rPr>
              <a:t>  </a:t>
            </a:r>
            <a:r>
              <a:rPr kumimoji="0" lang="ru-RU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Batang"/>
                <a:cs typeface="Times New Roman" pitchFamily="18" charset="0"/>
              </a:rPr>
              <a:t>Научно-исследовательская конференция обучающихся </a:t>
            </a:r>
            <a:r>
              <a:rPr kumimoji="0" lang="ru-RU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Batang"/>
                <a:cs typeface="Times New Roman" pitchFamily="18" charset="0"/>
              </a:rPr>
              <a:t/>
            </a:r>
            <a:br>
              <a:rPr kumimoji="0" lang="ru-RU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Batang"/>
                <a:cs typeface="Times New Roman" pitchFamily="18" charset="0"/>
              </a:rPr>
            </a:br>
            <a:r>
              <a:rPr kumimoji="0" lang="ru-RU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Batang"/>
                <a:cs typeface="Times New Roman" pitchFamily="18" charset="0"/>
              </a:rPr>
              <a:t/>
            </a:r>
            <a:br>
              <a:rPr kumimoji="0" lang="ru-RU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Batang"/>
                <a:cs typeface="Times New Roman" pitchFamily="18" charset="0"/>
              </a:rPr>
            </a:b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16113"/>
            <a:ext cx="81369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РОЛЬ ЗВУКОПИСИ КАК ХУДОЖЕСТВЕННОГО ПРИЕМА В СТИХОТВОРЕНИИ 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С. А. ЕСЕНИНА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«МЕЛКОЛЕСЬЕ. СТЕПЬ И ДАЛИ»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200" b="1" dirty="0" smtClean="0"/>
              <a:t> </a:t>
            </a:r>
            <a:endParaRPr lang="ru-RU" sz="3200" dirty="0" smtClean="0"/>
          </a:p>
          <a:p>
            <a:pPr algn="ctr">
              <a:defRPr/>
            </a:pPr>
            <a:endParaRPr lang="ru-RU" sz="32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4300" y="4292600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Выполнила: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Анастасия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Пластун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,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МАОУ «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Лицей №176»,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8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класс Б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Руководитель: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М.А.Пластун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2987675" y="6021388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г.Новосибирск</a:t>
            </a:r>
            <a:r>
              <a:rPr lang="ru-RU" sz="200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2015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32656"/>
            <a:ext cx="822960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Функции звукописи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539552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35696" y="404664"/>
            <a:ext cx="6933456" cy="1217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С.А.Есенин.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«Мелколесье. Степь и дали»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http://img0.liveinternet.ru/images/attach/c/0/37/312/37312229_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9"/>
            <a:ext cx="1800200" cy="2232248"/>
          </a:xfrm>
          <a:prstGeom prst="rect">
            <a:avLst/>
          </a:prstGeom>
          <a:noFill/>
        </p:spPr>
      </p:pic>
      <p:pic>
        <p:nvPicPr>
          <p:cNvPr id="9" name="Picture 2" descr="http://blog.prosperitylab.ru/wp-content/uploads/2012/05/0_6d368_1ba414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1" y="1268760"/>
            <a:ext cx="7452320" cy="495583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55576" y="2276872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ru-RU" sz="4400" dirty="0" smtClean="0"/>
              <a:t>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Мелколе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ье. 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тепь и дали. </a:t>
            </a:r>
          </a:p>
          <a:p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 С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вет луны во в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е концы.</a:t>
            </a:r>
          </a:p>
          <a:p>
            <a:r>
              <a:rPr lang="ru-RU" sz="4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4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400" dirty="0" smtClean="0"/>
              <a:t/>
            </a:r>
            <a:br>
              <a:rPr lang="ru-RU" sz="4400" dirty="0" smtClean="0"/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blog.prosperitylab.ru/wp-content/uploads/2012/05/0_6d368_1ba414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1" y="1268760"/>
            <a:ext cx="7452320" cy="495583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55576" y="2276872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от опять 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вдр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уг 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р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ы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д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али </a:t>
            </a:r>
          </a:p>
          <a:p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Р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ли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ные бубенцы.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http://img0.liveinternet.ru/images/attach/c/0/37/312/37312229_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9"/>
            <a:ext cx="1944216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blog.prosperitylab.ru/wp-content/uploads/2012/05/0_6d368_1ba414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88640"/>
            <a:ext cx="7452320" cy="617996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55576" y="2276872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Непригл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я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дна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я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дорог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, </a:t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Д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любима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я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навек, </a:t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к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рой ездил мн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г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о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Вс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я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кий русский чел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век</a:t>
            </a:r>
            <a:r>
              <a:rPr lang="ru-RU" sz="4400" dirty="0" smtClean="0"/>
              <a:t>. </a:t>
            </a:r>
          </a:p>
          <a:p>
            <a:endParaRPr lang="ru-RU" sz="4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2" y="692696"/>
            <a:ext cx="822960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 строфа: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blog.prosperitylab.ru/wp-content/uploads/2012/05/0_6d368_1ba414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88640"/>
            <a:ext cx="7452320" cy="617996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55576" y="2276872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Эх вы, 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ани! Что 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а 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ани! </a:t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воны мер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лые о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ин. </a:t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У меня оте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ц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– кре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тьянин, </a:t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Ну, а я – крестьян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кий 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ын.</a:t>
            </a:r>
          </a:p>
          <a:p>
            <a:endParaRPr lang="ru-RU" sz="4400" dirty="0" smtClean="0"/>
          </a:p>
          <a:p>
            <a:endParaRPr lang="ru-RU" sz="4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2" y="692696"/>
            <a:ext cx="822960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строфа: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blog.prosperitylab.ru/wp-content/uploads/2012/05/0_6d368_1ba414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88640"/>
            <a:ext cx="7452320" cy="617996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55576" y="2276872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endParaRPr lang="ru-RU" sz="4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пл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е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ть мн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е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на изв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е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стность</a:t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И на то, что 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я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поэт.</a:t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Эту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ч</a:t>
            </a:r>
            <a:r>
              <a:rPr lang="ru-RU" sz="4400" b="1" u="sng" dirty="0" err="1" smtClean="0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хл</a:t>
            </a:r>
            <a:r>
              <a:rPr lang="ru-RU" sz="4400" b="1" u="sng" dirty="0" err="1" smtClean="0">
                <a:solidFill>
                  <a:schemeClr val="accent6">
                    <a:lumMod val="50000"/>
                  </a:schemeClr>
                </a:solidFill>
              </a:rPr>
              <a:t>е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нькую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м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е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стность</a:t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е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вид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л 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я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много л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е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т…</a:t>
            </a:r>
          </a:p>
          <a:p>
            <a:endParaRPr lang="ru-RU" sz="4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4400" dirty="0" smtClean="0"/>
          </a:p>
          <a:p>
            <a:endParaRPr lang="ru-RU" sz="4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2" y="692696"/>
            <a:ext cx="822960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строфа: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blog.prosperitylab.ru/wp-content/uploads/2012/05/0_6d368_1ba414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88640"/>
            <a:ext cx="7452320" cy="617996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55576" y="2276872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endParaRPr lang="ru-RU" sz="44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, к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о видел хоть однажды</a:t>
            </a:r>
          </a:p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Это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к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р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ай и эту гла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д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ь,</a:t>
            </a:r>
          </a:p>
          <a:p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поч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и бе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р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езке каждой </a:t>
            </a:r>
          </a:p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Ножку 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р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д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поцелова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ь. </a:t>
            </a:r>
          </a:p>
          <a:p>
            <a:endParaRPr lang="ru-RU" sz="4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4400" dirty="0" smtClean="0"/>
          </a:p>
          <a:p>
            <a:endParaRPr lang="ru-RU" sz="4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2" y="692696"/>
            <a:ext cx="822960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5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строфа: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blog.prosperitylab.ru/wp-content/uploads/2012/05/0_6d368_1ba414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88640"/>
            <a:ext cx="7452320" cy="617996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55576" y="2276872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Как же м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е 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е п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р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ле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ить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я,</a:t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Е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ли 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с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ве</a:t>
            </a:r>
            <a:r>
              <a:rPr lang="ru-RU" sz="4400" b="1" u="sng" dirty="0" err="1" smtClean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кой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ты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ь и </a:t>
            </a:r>
            <a:r>
              <a:rPr lang="ru-RU" sz="4400" b="1" u="sng" dirty="0" err="1" smtClean="0">
                <a:solidFill>
                  <a:schemeClr val="accent6">
                    <a:lumMod val="50000"/>
                  </a:schemeClr>
                </a:solidFill>
              </a:rPr>
              <a:t>зв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е</a:t>
            </a:r>
            <a:r>
              <a:rPr lang="ru-RU" sz="4400" b="1" u="sng" dirty="0" err="1" smtClean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ь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Будет 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р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ядом веселить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я</a:t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Юно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ть 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р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у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сс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ких де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р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еве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ь…</a:t>
            </a:r>
          </a:p>
          <a:p>
            <a:endParaRPr lang="ru-RU" sz="4400" dirty="0" smtClean="0"/>
          </a:p>
          <a:p>
            <a:endParaRPr lang="ru-RU" sz="4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2" y="692696"/>
            <a:ext cx="822960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6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строфа: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blog.prosperitylab.ru/wp-content/uploads/2012/05/0_6d368_1ba414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88640"/>
            <a:ext cx="7452320" cy="617996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55576" y="2276872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Эх, г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рм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шк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, смерть-отр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Зн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ть, с т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г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п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д эт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т в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й</a:t>
            </a:r>
          </a:p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Не 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дн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лих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я сл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Пр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д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л</a:t>
            </a: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трын-тр</a:t>
            </a:r>
            <a:r>
              <a:rPr lang="ru-RU" sz="4400" b="1" u="sng" dirty="0" err="1" smtClean="0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вой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ru-RU" sz="4400" dirty="0" smtClean="0"/>
          </a:p>
          <a:p>
            <a:endParaRPr lang="ru-RU" sz="4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2" y="692696"/>
            <a:ext cx="822960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7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строфа: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8625" y="2857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Вывод: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340768"/>
            <a:ext cx="784887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Прием звукопись С.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Есенином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используется с разными тематическими целями: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Аллитерация  -  для передачи звуков природы 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Ассонанс- для передачи мелодичности, гармонии 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Разная организация последовательности звуков -  для передачи эмоциональности, резкости произносимым словам.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hape 7169"/>
          <p:cNvSpPr txBox="1">
            <a:spLocks noChangeArrowheads="1"/>
          </p:cNvSpPr>
          <p:nvPr/>
        </p:nvSpPr>
        <p:spPr>
          <a:xfrm>
            <a:off x="449263" y="57150"/>
            <a:ext cx="8229600" cy="8096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spc="300" dirty="0">
              <a:solidFill>
                <a:srgbClr val="C3CE81"/>
              </a:solidFill>
              <a:latin typeface="+mj-lt"/>
              <a:ea typeface="+mj-ea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Цель исследования: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одзаголовок 10"/>
          <p:cNvSpPr txBox="1">
            <a:spLocks/>
          </p:cNvSpPr>
          <p:nvPr/>
        </p:nvSpPr>
        <p:spPr>
          <a:xfrm>
            <a:off x="1285852" y="1785926"/>
            <a:ext cx="7102572" cy="2939218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3200" dirty="0" smtClean="0">
                <a:solidFill>
                  <a:srgbClr val="602E04"/>
                </a:solidFill>
              </a:rPr>
              <a:t>выявить художественный прием звукописи в стихотворении С.А.Есенина «Мелколесье. Степь и дали», а также определить, какие звуковые образы создает в своем стихотворении поэт.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21431799">
            <a:off x="2840837" y="1654259"/>
            <a:ext cx="430293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Благодарим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hape 7169"/>
          <p:cNvSpPr txBox="1">
            <a:spLocks noChangeArrowheads="1"/>
          </p:cNvSpPr>
          <p:nvPr/>
        </p:nvSpPr>
        <p:spPr>
          <a:xfrm>
            <a:off x="449263" y="57150"/>
            <a:ext cx="8229600" cy="8096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spc="300" dirty="0">
              <a:solidFill>
                <a:srgbClr val="C3CE81"/>
              </a:solidFill>
              <a:latin typeface="+mj-lt"/>
              <a:ea typeface="+mj-ea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Объект исследования: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88" y="207168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Предмет исследования:</a:t>
            </a:r>
          </a:p>
        </p:txBody>
      </p:sp>
      <p:sp>
        <p:nvSpPr>
          <p:cNvPr id="7" name="Подзаголовок 10"/>
          <p:cNvSpPr txBox="1">
            <a:spLocks/>
          </p:cNvSpPr>
          <p:nvPr/>
        </p:nvSpPr>
        <p:spPr>
          <a:xfrm>
            <a:off x="1928794" y="1500174"/>
            <a:ext cx="6243606" cy="609600"/>
          </a:xfrm>
          <a:prstGeom prst="rect">
            <a:avLst/>
          </a:prstGeom>
        </p:spPr>
        <p:txBody>
          <a:bodyPr/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звукопись как художественный прием.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Подзаголовок 10"/>
          <p:cNvSpPr txBox="1">
            <a:spLocks/>
          </p:cNvSpPr>
          <p:nvPr/>
        </p:nvSpPr>
        <p:spPr>
          <a:xfrm>
            <a:off x="1143000" y="3505200"/>
            <a:ext cx="7101408" cy="1600200"/>
          </a:xfrm>
          <a:prstGeom prst="rect">
            <a:avLst/>
          </a:prstGeom>
        </p:spPr>
        <p:txBody>
          <a:bodyPr/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звукопись и ее функция в стихотворении С.А.Есенина «Мелколесье. Степь и дали». 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hape 7169"/>
          <p:cNvSpPr txBox="1">
            <a:spLocks noChangeArrowheads="1"/>
          </p:cNvSpPr>
          <p:nvPr/>
        </p:nvSpPr>
        <p:spPr>
          <a:xfrm>
            <a:off x="449263" y="57150"/>
            <a:ext cx="8229600" cy="8096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spc="300" dirty="0">
              <a:solidFill>
                <a:srgbClr val="C3CE81"/>
              </a:solidFill>
              <a:latin typeface="+mj-lt"/>
              <a:ea typeface="+mj-ea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85813" y="142875"/>
            <a:ext cx="7729537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Задачи исследования: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1472" y="3500438"/>
            <a:ext cx="8229600" cy="7858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+mj-cs"/>
              </a:rPr>
              <a:t>Методы исследования: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7158" y="933048"/>
            <a:ext cx="842968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 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Рассмотреть понятие «прием звукописи»;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Изучить  и систематизировать литературу  по звукописи;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Опираясь на литературоведческие источники, проанализировать и разграничить в соответствии с ними звукопись, встречающуюся в стихотворении «Мелколесье. Степь и дали» С.А.Есенина;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Определить закономерность использования данного приема.</a:t>
            </a:r>
          </a:p>
          <a:p>
            <a:endParaRPr lang="ru-RU" sz="2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714480" y="4583021"/>
            <a:ext cx="707236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Изучение литературы по теме;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Анализ поэтического текста;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Выявление звукописи;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Осмысленное чтение.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hape 7169"/>
          <p:cNvSpPr txBox="1">
            <a:spLocks noChangeArrowheads="1"/>
          </p:cNvSpPr>
          <p:nvPr/>
        </p:nvSpPr>
        <p:spPr>
          <a:xfrm>
            <a:off x="449263" y="57150"/>
            <a:ext cx="8229600" cy="8096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spc="300" dirty="0">
              <a:solidFill>
                <a:srgbClr val="C3CE81"/>
              </a:solidFill>
              <a:latin typeface="+mj-lt"/>
              <a:ea typeface="+mj-ea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9552" y="692696"/>
            <a:ext cx="822960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Звукопись: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Блок-схема: сопоставление 10"/>
          <p:cNvSpPr/>
          <p:nvPr/>
        </p:nvSpPr>
        <p:spPr>
          <a:xfrm rot="5400000">
            <a:off x="3275856" y="404664"/>
            <a:ext cx="2880320" cy="7056784"/>
          </a:xfrm>
          <a:prstGeom prst="flowChartCol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19672" y="3789040"/>
            <a:ext cx="158417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звук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12160" y="3789040"/>
            <a:ext cx="19442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писать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hape 7169"/>
          <p:cNvSpPr txBox="1">
            <a:spLocks noChangeArrowheads="1"/>
          </p:cNvSpPr>
          <p:nvPr/>
        </p:nvSpPr>
        <p:spPr>
          <a:xfrm>
            <a:off x="449263" y="57150"/>
            <a:ext cx="8229600" cy="8096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spc="300" dirty="0">
              <a:solidFill>
                <a:srgbClr val="C3CE81"/>
              </a:solidFill>
              <a:latin typeface="+mj-lt"/>
              <a:ea typeface="+mj-ea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85813" y="142875"/>
            <a:ext cx="7729537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7158" y="1840989"/>
            <a:ext cx="8429684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 </a:t>
            </a:r>
          </a:p>
          <a:p>
            <a:endParaRPr lang="ru-RU" sz="2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714480" y="5044686"/>
            <a:ext cx="70723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q"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9552" y="476672"/>
            <a:ext cx="8229600" cy="5688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ctr"/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Звукопись</a:t>
            </a:r>
          </a:p>
          <a:p>
            <a:pPr algn="ctr"/>
            <a:endParaRPr lang="ru-RU" sz="4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4400" i="1" dirty="0" smtClean="0">
                <a:solidFill>
                  <a:schemeClr val="accent6">
                    <a:lumMod val="50000"/>
                  </a:schemeClr>
                </a:solidFill>
              </a:rPr>
              <a:t>Большой советской энциклопедии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сказано, что это «использование вторичных звуковых признаков речи для выражения различных эмоций, дополнительных смыслов и т.п.» </a:t>
            </a:r>
          </a:p>
          <a:p>
            <a:pPr algn="just">
              <a:buFont typeface="Wingdings" pitchFamily="2" charset="2"/>
              <a:buChar char="q"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В поэтическом словаре </a:t>
            </a:r>
            <a:r>
              <a:rPr lang="ru-RU" sz="4400" i="1" dirty="0" smtClean="0">
                <a:solidFill>
                  <a:schemeClr val="accent6">
                    <a:lumMod val="50000"/>
                  </a:schemeClr>
                </a:solidFill>
              </a:rPr>
              <a:t>А. П. Квятковского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говорится о том, что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звукопись - это условный термин для одного из видов инструментовки стиха, который устанавливает соответствие фонетического состава фразы изображенной картине»  </a:t>
            </a:r>
          </a:p>
          <a:p>
            <a:pPr algn="just">
              <a:buFont typeface="Wingdings" pitchFamily="2" charset="2"/>
              <a:buChar char="q"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4400" i="1" dirty="0" smtClean="0">
                <a:solidFill>
                  <a:schemeClr val="accent6">
                    <a:lumMod val="50000"/>
                  </a:schemeClr>
                </a:solidFill>
              </a:rPr>
              <a:t>В.Холшевников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пишет: "В отличие от рифмы, повторяющейся регулярно, звуковые повторы внутри стиха то появляются, то исчезают, то едва улавливаются, то слышны очень отчётливо. Поэтому, когда после ряда «нейтральных» в звуковом отношении стихов возникают явно слышимые повторы, стих заметно выделяется".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6096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539552" y="692696"/>
            <a:ext cx="822960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Звукопись: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blog.prosperitylab.ru/wp-content/uploads/2012/05/0_6d368_1ba414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7" y="0"/>
            <a:ext cx="9684568" cy="808909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692696"/>
            <a:ext cx="822960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Е. Замятин: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68760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« [Р]-ясно говорит мне о чем-то громком, ярком, красном, горячем, быстром.</a:t>
            </a:r>
          </a:p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 [Л] – о чем-то бледном, голубом, холодном, плавном, легком.</a:t>
            </a:r>
          </a:p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 [Н] – о чем-то нежном, О снеге, небе, ночи…  </a:t>
            </a:r>
          </a:p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[Д], [Т]  – о чем-то душном, тяжком, о тумане, о тьме, о затхлом. </a:t>
            </a:r>
          </a:p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 [М] – о милом, мягком, о матери, о море.</a:t>
            </a:r>
          </a:p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 С [А]- связывается широта, даль, океан, марево, размах. </a:t>
            </a:r>
          </a:p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С [О] – высокое, глубокое, море, лоно. </a:t>
            </a:r>
          </a:p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С [И] – близкое, низкое, стискивающее …»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2" descr="http://alphabook.ru/wp-content/uploads/2009/08/zamytin_evgeniy.jpg"/>
          <p:cNvPicPr>
            <a:picLocks noChangeAspect="1" noChangeArrowheads="1"/>
          </p:cNvPicPr>
          <p:nvPr/>
        </p:nvPicPr>
        <p:blipFill>
          <a:blip r:embed="rId4" cstate="print"/>
          <a:srcRect t="3001"/>
          <a:stretch>
            <a:fillRect/>
          </a:stretch>
        </p:blipFill>
        <p:spPr bwMode="auto">
          <a:xfrm>
            <a:off x="7668344" y="188640"/>
            <a:ext cx="1280240" cy="178401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blog.prosperitylab.ru/wp-content/uploads/2012/05/0_6d368_1ba414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-243408"/>
            <a:ext cx="9684568" cy="890160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188640"/>
            <a:ext cx="822960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Л.П. Крысин: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412776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« [В], [А], [Р], [О] – сильные;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[Й’У], [П’] – слабые;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[Х’] – плохой, маленький, хилый;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[А] – большой, хороший, активный;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[А], [Й’А] – храбрые;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[С], [Х] – трусливые;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[ О, И, М, У ] – гладкие;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[ К, Ш, Ж, Щ, С, Ф ] – шероховатые;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[А], [Р’], [Й’А] – радостные;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[С’], [К], [Т’] – печальные;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[Д’], [Н’], [Л’], [М’] – добрые;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[Ж], [С], [Э], [Ф] – злые».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http://danefae.org/pics/krys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04664"/>
            <a:ext cx="1368152" cy="208285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60000"/>
            <a:lumOff val="40000"/>
          </a:schemeClr>
        </a:solidFill>
      </a:spPr>
      <a:bodyPr rtlCol="0" anchor="ctr"/>
      <a:lstStyle>
        <a:defPPr algn="ctr">
          <a:defRPr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642</Words>
  <Application>Microsoft Office PowerPoint</Application>
  <PresentationFormat>Экран (4:3)</PresentationFormat>
  <Paragraphs>116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Цель исследования:</vt:lpstr>
      <vt:lpstr>Объект исследования:</vt:lpstr>
      <vt:lpstr>Методы исследования: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Различай предлоги и омонимичные им части </dc:title>
  <dc:creator>UserXP</dc:creator>
  <cp:lastModifiedBy>admin</cp:lastModifiedBy>
  <cp:revision>152</cp:revision>
  <dcterms:created xsi:type="dcterms:W3CDTF">2011-03-12T04:39:48Z</dcterms:created>
  <dcterms:modified xsi:type="dcterms:W3CDTF">2015-11-12T13:35:29Z</dcterms:modified>
</cp:coreProperties>
</file>